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2" r:id="rId21"/>
    <p:sldId id="280" r:id="rId22"/>
    <p:sldId id="286" r:id="rId23"/>
    <p:sldId id="281" r:id="rId24"/>
    <p:sldId id="283" r:id="rId25"/>
    <p:sldId id="288" r:id="rId26"/>
    <p:sldId id="284" r:id="rId27"/>
    <p:sldId id="285" r:id="rId28"/>
    <p:sldId id="269" r:id="rId29"/>
    <p:sldId id="266" r:id="rId30"/>
    <p:sldId id="268" r:id="rId31"/>
    <p:sldId id="267" r:id="rId32"/>
    <p:sldId id="270" r:id="rId3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9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713" autoAdjust="0"/>
  </p:normalViewPr>
  <p:slideViewPr>
    <p:cSldViewPr>
      <p:cViewPr>
        <p:scale>
          <a:sx n="80" d="100"/>
          <a:sy n="80" d="100"/>
        </p:scale>
        <p:origin x="-2502" y="-7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51EA2-60E9-444C-AEA7-A6C532AD8DF7}" type="datetimeFigureOut">
              <a:rPr lang="it-IT" smtClean="0"/>
              <a:pPr/>
              <a:t>05/08/2016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A6872-B6FD-4BD6-99CC-46888134D75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04/08/2016 Presentazione rapporto rifiuti Regione Marche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A6872-B6FD-4BD6-99CC-46888134D751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348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1F8CD8-20D9-4570-96A0-310882559720}" type="slidenum">
              <a:rPr lang="it-IT" smtClean="0">
                <a:cs typeface="Arial" pitchFamily="34" charset="0"/>
              </a:rPr>
              <a:pPr/>
              <a:t>22</a:t>
            </a:fld>
            <a:endParaRPr lang="it-IT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1D5D-A6F4-4CB1-BFC2-6604362A41FE}" type="datetime1">
              <a:rPr lang="it-IT" smtClean="0"/>
              <a:pPr/>
              <a:t>05/08/2016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5C17-81C7-4217-8E9D-22FBDB697F3B}" type="datetime1">
              <a:rPr lang="it-IT" smtClean="0"/>
              <a:pPr/>
              <a:t>05/08/2016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9BB4-84DB-4E95-8EE7-8EE5E6516FC9}" type="datetime1">
              <a:rPr lang="it-IT" smtClean="0"/>
              <a:pPr/>
              <a:t>05/08/2016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B2FA-844A-4547-B4B8-581B72604C88}" type="datetime1">
              <a:rPr lang="it-IT" smtClean="0"/>
              <a:pPr/>
              <a:t>05/08/2016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5CAD-6C77-4C22-A93C-D291457CDFDD}" type="datetime1">
              <a:rPr lang="it-IT" smtClean="0"/>
              <a:pPr/>
              <a:t>05/08/2016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13D94-7C5F-4219-9503-A569A2234988}" type="datetime1">
              <a:rPr lang="it-IT" smtClean="0"/>
              <a:pPr/>
              <a:t>05/08/2016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1CA9-2E95-48F8-84E6-92C967A906AD}" type="datetime1">
              <a:rPr lang="it-IT" smtClean="0"/>
              <a:pPr/>
              <a:t>05/08/2016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3B79-5D8E-473E-A7E9-E124CCA1479D}" type="datetime1">
              <a:rPr lang="it-IT" smtClean="0"/>
              <a:pPr/>
              <a:t>05/08/2016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F329-8EE5-4068-A0AA-D665FF6C493D}" type="datetime1">
              <a:rPr lang="it-IT" smtClean="0"/>
              <a:pPr/>
              <a:t>05/08/2016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98C6-3267-4E85-90AC-406FFA356B73}" type="datetime1">
              <a:rPr lang="it-IT" smtClean="0"/>
              <a:pPr/>
              <a:t>05/08/2016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A078-EABE-4634-B3E6-F044AFAE8489}" type="datetime1">
              <a:rPr lang="it-IT" smtClean="0"/>
              <a:pPr/>
              <a:t>05/08/2016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61849-0C83-483D-AF9E-389272D57759}" type="datetime1">
              <a:rPr lang="it-IT" smtClean="0"/>
              <a:pPr/>
              <a:t>05/08/2016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riciclo.it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rso.arpalombardia.it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logo.jpg"/>
          <p:cNvPicPr>
            <a:picLocks noChangeAspect="1"/>
          </p:cNvPicPr>
          <p:nvPr/>
        </p:nvPicPr>
        <p:blipFill>
          <a:blip r:embed="rId3" cstate="print">
            <a:lum bright="60000"/>
          </a:blip>
          <a:stretch>
            <a:fillRect/>
          </a:stretch>
        </p:blipFill>
        <p:spPr>
          <a:xfrm>
            <a:off x="107504" y="1196751"/>
            <a:ext cx="8928992" cy="4464497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512168"/>
          </a:xfrm>
        </p:spPr>
        <p:txBody>
          <a:bodyPr>
            <a:normAutofit fontScale="90000"/>
          </a:bodyPr>
          <a:lstStyle/>
          <a:p>
            <a:r>
              <a:rPr lang="it-IT" sz="3200" b="1" dirty="0" smtClean="0">
                <a:solidFill>
                  <a:schemeClr val="bg1">
                    <a:lumMod val="50000"/>
                  </a:schemeClr>
                </a:solidFill>
              </a:rPr>
              <a:t>RAPPORTO RIFIUTI REGIONE MARCHE – 2016</a:t>
            </a:r>
            <a:br>
              <a:rPr lang="it-IT" sz="32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it-IT" sz="3200" b="1" dirty="0" smtClean="0">
                <a:solidFill>
                  <a:schemeClr val="bg1">
                    <a:lumMod val="50000"/>
                  </a:schemeClr>
                </a:solidFill>
              </a:rPr>
              <a:t>ruolo di ARPAM nella gestione dei dati</a:t>
            </a:r>
            <a:endParaRPr lang="it-IT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87624" y="1988840"/>
            <a:ext cx="7200800" cy="4464496"/>
          </a:xfrm>
        </p:spPr>
        <p:txBody>
          <a:bodyPr>
            <a:normAutofit fontScale="85000" lnSpcReduction="1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it-IT" b="1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00589A"/>
                </a:solidFill>
              </a:rPr>
              <a:t>Il sistema di acquisizione dei dati O.R.So.</a:t>
            </a:r>
          </a:p>
          <a:p>
            <a:pPr marL="514350" indent="-514350" algn="l">
              <a:buFont typeface="+mj-lt"/>
              <a:buAutoNum type="arabicPeriod"/>
            </a:pPr>
            <a:r>
              <a:rPr lang="it-IT" b="1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00589A"/>
                </a:solidFill>
              </a:rPr>
              <a:t>Utilizzo dell’applicativo</a:t>
            </a:r>
          </a:p>
          <a:p>
            <a:pPr marL="514350" indent="-514350" algn="l">
              <a:buFont typeface="+mj-lt"/>
              <a:buAutoNum type="arabicPeriod"/>
            </a:pPr>
            <a:r>
              <a:rPr lang="it-IT" b="1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00589A"/>
                </a:solidFill>
              </a:rPr>
              <a:t>Utilizzo codici CER</a:t>
            </a:r>
          </a:p>
          <a:p>
            <a:pPr marL="514350" indent="-514350" algn="l">
              <a:buFont typeface="+mj-lt"/>
              <a:buAutoNum type="arabicPeriod"/>
            </a:pPr>
            <a:r>
              <a:rPr lang="it-IT" b="1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00589A"/>
                </a:solidFill>
              </a:rPr>
              <a:t>Il codice CER 20.03.01 – casi particolari</a:t>
            </a:r>
          </a:p>
          <a:p>
            <a:pPr marL="514350" indent="-514350" algn="l">
              <a:buFont typeface="+mj-lt"/>
              <a:buAutoNum type="arabicPeriod"/>
            </a:pPr>
            <a:r>
              <a:rPr lang="it-IT" b="1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00589A"/>
                </a:solidFill>
              </a:rPr>
              <a:t>Il calcolo della % RD</a:t>
            </a:r>
          </a:p>
          <a:p>
            <a:pPr marL="514350" indent="-514350" algn="l">
              <a:buFont typeface="+mj-lt"/>
              <a:buAutoNum type="arabicPeriod"/>
            </a:pPr>
            <a:r>
              <a:rPr lang="it-IT" b="1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00589A"/>
                </a:solidFill>
              </a:rPr>
              <a:t>Variazioni della % RD dal 2008 al 2015</a:t>
            </a:r>
          </a:p>
          <a:p>
            <a:pPr marL="514350" indent="-514350" algn="l">
              <a:buFont typeface="+mj-lt"/>
              <a:buAutoNum type="arabicPeriod"/>
            </a:pPr>
            <a:r>
              <a:rPr lang="it-IT" b="1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00589A"/>
                </a:solidFill>
              </a:rPr>
              <a:t>La produzione totale di RSU ed il pro capite</a:t>
            </a:r>
          </a:p>
          <a:p>
            <a:pPr marL="514350" indent="-514350" algn="l">
              <a:buFont typeface="+mj-lt"/>
              <a:buAutoNum type="arabicPeriod"/>
            </a:pPr>
            <a:r>
              <a:rPr lang="it-IT" b="1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00589A"/>
                </a:solidFill>
              </a:rPr>
              <a:t>Variazioni del dato pro capite</a:t>
            </a:r>
          </a:p>
          <a:p>
            <a:pPr marL="514350" indent="-514350" algn="l">
              <a:buFont typeface="+mj-lt"/>
              <a:buAutoNum type="arabicPeriod"/>
            </a:pPr>
            <a:r>
              <a:rPr lang="it-IT" b="1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00589A"/>
                </a:solidFill>
              </a:rPr>
              <a:t>Resa di intercettazione</a:t>
            </a:r>
            <a:endParaRPr lang="it-IT" dirty="0">
              <a:solidFill>
                <a:srgbClr val="00589A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763688" y="6356350"/>
            <a:ext cx="5328592" cy="365125"/>
          </a:xfrm>
        </p:spPr>
        <p:txBody>
          <a:bodyPr/>
          <a:lstStyle/>
          <a:p>
            <a:r>
              <a:rPr lang="it-IT" dirty="0" smtClean="0"/>
              <a:t>04/08/2016 Presentazione rapporto rifiuti Regione Marche</a:t>
            </a:r>
            <a:endParaRPr lang="it-IT" dirty="0"/>
          </a:p>
        </p:txBody>
      </p:sp>
      <p:pic>
        <p:nvPicPr>
          <p:cNvPr id="7" name="Immagine 6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142645"/>
            <a:ext cx="1224136" cy="6120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10</a:t>
            </a:fld>
            <a:endParaRPr lang="it-IT"/>
          </a:p>
        </p:txBody>
      </p:sp>
      <p:pic>
        <p:nvPicPr>
          <p:cNvPr id="6" name="Immagine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142645"/>
            <a:ext cx="1224136" cy="612068"/>
          </a:xfrm>
          <a:prstGeom prst="rect">
            <a:avLst/>
          </a:prstGeom>
        </p:spPr>
      </p:pic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04/08/2016 Presentazione rapporto rifiuti Regione Marche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7380312" y="620688"/>
            <a:ext cx="1080120" cy="369332"/>
          </a:xfrm>
          <a:prstGeom prst="rect">
            <a:avLst/>
          </a:prstGeom>
          <a:noFill/>
          <a:ln>
            <a:solidFill>
              <a:schemeClr val="bg1">
                <a:lumMod val="50000"/>
                <a:alpha val="14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2008</a:t>
            </a:r>
            <a:endParaRPr lang="it-IT" dirty="0"/>
          </a:p>
        </p:txBody>
      </p:sp>
      <p:pic>
        <p:nvPicPr>
          <p:cNvPr id="46" name="Immagine 45" descr="2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6180" y="0"/>
            <a:ext cx="4851639" cy="68580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3779912" y="188640"/>
            <a:ext cx="1915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00589A"/>
                </a:solidFill>
              </a:rPr>
              <a:t>calcolo della % RD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11</a:t>
            </a:fld>
            <a:endParaRPr lang="it-IT"/>
          </a:p>
        </p:txBody>
      </p:sp>
      <p:pic>
        <p:nvPicPr>
          <p:cNvPr id="6" name="Immagine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142645"/>
            <a:ext cx="1224136" cy="612068"/>
          </a:xfrm>
          <a:prstGeom prst="rect">
            <a:avLst/>
          </a:prstGeom>
        </p:spPr>
      </p:pic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04/08/2016 Presentazione rapporto rifiuti Regione Marche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7380312" y="1052736"/>
            <a:ext cx="1080120" cy="369332"/>
          </a:xfrm>
          <a:prstGeom prst="rect">
            <a:avLst/>
          </a:prstGeom>
          <a:noFill/>
          <a:ln>
            <a:solidFill>
              <a:schemeClr val="bg1">
                <a:lumMod val="50000"/>
                <a:alpha val="14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2009</a:t>
            </a:r>
            <a:endParaRPr lang="it-IT" dirty="0"/>
          </a:p>
        </p:txBody>
      </p:sp>
      <p:pic>
        <p:nvPicPr>
          <p:cNvPr id="14" name="Immagine 13" descr="2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6180" y="0"/>
            <a:ext cx="4851639" cy="685800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3779912" y="188640"/>
            <a:ext cx="1915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00589A"/>
                </a:solidFill>
              </a:rPr>
              <a:t>calcolo della % RD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6" name="Immagine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142645"/>
            <a:ext cx="1224136" cy="612068"/>
          </a:xfrm>
          <a:prstGeom prst="rect">
            <a:avLst/>
          </a:prstGeom>
        </p:spPr>
      </p:pic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04/08/2016 Presentazione rapporto rifiuti Regione Marche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7380312" y="1484784"/>
            <a:ext cx="1080120" cy="369332"/>
          </a:xfrm>
          <a:prstGeom prst="rect">
            <a:avLst/>
          </a:prstGeom>
          <a:noFill/>
          <a:ln>
            <a:solidFill>
              <a:schemeClr val="bg1">
                <a:lumMod val="50000"/>
                <a:alpha val="14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2010</a:t>
            </a:r>
            <a:endParaRPr lang="it-IT" dirty="0"/>
          </a:p>
        </p:txBody>
      </p:sp>
      <p:pic>
        <p:nvPicPr>
          <p:cNvPr id="14" name="Immagine 13" descr="2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6180" y="0"/>
            <a:ext cx="4851639" cy="685800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3779912" y="188640"/>
            <a:ext cx="1915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00589A"/>
                </a:solidFill>
              </a:rPr>
              <a:t>calcolo della % RD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13</a:t>
            </a:fld>
            <a:endParaRPr lang="it-IT"/>
          </a:p>
        </p:txBody>
      </p:sp>
      <p:pic>
        <p:nvPicPr>
          <p:cNvPr id="6" name="Immagine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142645"/>
            <a:ext cx="1224136" cy="612068"/>
          </a:xfrm>
          <a:prstGeom prst="rect">
            <a:avLst/>
          </a:prstGeom>
        </p:spPr>
      </p:pic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04/08/2016 Presentazione rapporto rifiuti Regione Marche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7380312" y="1916832"/>
            <a:ext cx="1080120" cy="369332"/>
          </a:xfrm>
          <a:prstGeom prst="rect">
            <a:avLst/>
          </a:prstGeom>
          <a:noFill/>
          <a:ln>
            <a:solidFill>
              <a:schemeClr val="bg1">
                <a:lumMod val="50000"/>
                <a:alpha val="14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2011</a:t>
            </a:r>
            <a:endParaRPr lang="it-IT" dirty="0"/>
          </a:p>
        </p:txBody>
      </p:sp>
      <p:pic>
        <p:nvPicPr>
          <p:cNvPr id="14" name="Immagine 13" descr="2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6180" y="0"/>
            <a:ext cx="4851639" cy="685800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3779912" y="188640"/>
            <a:ext cx="1915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00589A"/>
                </a:solidFill>
              </a:rPr>
              <a:t>calcolo della % RD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14</a:t>
            </a:fld>
            <a:endParaRPr lang="it-IT"/>
          </a:p>
        </p:txBody>
      </p:sp>
      <p:pic>
        <p:nvPicPr>
          <p:cNvPr id="6" name="Immagine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142645"/>
            <a:ext cx="1224136" cy="612068"/>
          </a:xfrm>
          <a:prstGeom prst="rect">
            <a:avLst/>
          </a:prstGeom>
        </p:spPr>
      </p:pic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04/08/2016 Presentazione rapporto rifiuti Regione Marche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7380312" y="2348880"/>
            <a:ext cx="1080120" cy="369332"/>
          </a:xfrm>
          <a:prstGeom prst="rect">
            <a:avLst/>
          </a:prstGeom>
          <a:noFill/>
          <a:ln>
            <a:solidFill>
              <a:schemeClr val="bg1">
                <a:lumMod val="50000"/>
                <a:alpha val="14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2012</a:t>
            </a:r>
            <a:endParaRPr lang="it-IT" dirty="0"/>
          </a:p>
        </p:txBody>
      </p:sp>
      <p:pic>
        <p:nvPicPr>
          <p:cNvPr id="14" name="Immagine 13" descr="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6180" y="0"/>
            <a:ext cx="4851639" cy="685800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3779912" y="188640"/>
            <a:ext cx="1915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00589A"/>
                </a:solidFill>
              </a:rPr>
              <a:t>calcolo della % RD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15</a:t>
            </a:fld>
            <a:endParaRPr lang="it-IT"/>
          </a:p>
        </p:txBody>
      </p:sp>
      <p:pic>
        <p:nvPicPr>
          <p:cNvPr id="6" name="Immagine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142645"/>
            <a:ext cx="1224136" cy="612068"/>
          </a:xfrm>
          <a:prstGeom prst="rect">
            <a:avLst/>
          </a:prstGeom>
        </p:spPr>
      </p:pic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04/08/2016 Presentazione rapporto rifiuti Regione Marche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7380312" y="2780928"/>
            <a:ext cx="1080120" cy="369332"/>
          </a:xfrm>
          <a:prstGeom prst="rect">
            <a:avLst/>
          </a:prstGeom>
          <a:noFill/>
          <a:ln>
            <a:solidFill>
              <a:schemeClr val="bg1">
                <a:lumMod val="50000"/>
                <a:alpha val="14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2013</a:t>
            </a:r>
            <a:endParaRPr lang="it-IT" dirty="0"/>
          </a:p>
        </p:txBody>
      </p:sp>
      <p:pic>
        <p:nvPicPr>
          <p:cNvPr id="14" name="Immagine 13" descr="2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5488" y="0"/>
            <a:ext cx="4853023" cy="685800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3779912" y="188640"/>
            <a:ext cx="1915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00589A"/>
                </a:solidFill>
              </a:rPr>
              <a:t>calcolo della % RD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16</a:t>
            </a:fld>
            <a:endParaRPr lang="it-IT"/>
          </a:p>
        </p:txBody>
      </p:sp>
      <p:pic>
        <p:nvPicPr>
          <p:cNvPr id="6" name="Immagine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142645"/>
            <a:ext cx="1224136" cy="612068"/>
          </a:xfrm>
          <a:prstGeom prst="rect">
            <a:avLst/>
          </a:prstGeom>
        </p:spPr>
      </p:pic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04/08/2016 Presentazione rapporto rifiuti Regione Marche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7380312" y="3212976"/>
            <a:ext cx="1080120" cy="369332"/>
          </a:xfrm>
          <a:prstGeom prst="rect">
            <a:avLst/>
          </a:prstGeom>
          <a:noFill/>
          <a:ln>
            <a:solidFill>
              <a:schemeClr val="bg1">
                <a:lumMod val="50000"/>
                <a:alpha val="14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2014</a:t>
            </a:r>
            <a:endParaRPr lang="it-IT" dirty="0"/>
          </a:p>
        </p:txBody>
      </p:sp>
      <p:pic>
        <p:nvPicPr>
          <p:cNvPr id="14" name="Immagine 13" descr="2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5488" y="0"/>
            <a:ext cx="4853023" cy="685800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3779912" y="188640"/>
            <a:ext cx="1915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00589A"/>
                </a:solidFill>
              </a:rPr>
              <a:t>calcolo della % RD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17</a:t>
            </a:fld>
            <a:endParaRPr lang="it-IT"/>
          </a:p>
        </p:txBody>
      </p:sp>
      <p:pic>
        <p:nvPicPr>
          <p:cNvPr id="6" name="Immagine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142645"/>
            <a:ext cx="1224136" cy="612068"/>
          </a:xfrm>
          <a:prstGeom prst="rect">
            <a:avLst/>
          </a:prstGeom>
        </p:spPr>
      </p:pic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04/08/2016 Presentazione rapporto rifiuti Regione Marche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7380312" y="3645024"/>
            <a:ext cx="1080120" cy="369332"/>
          </a:xfrm>
          <a:prstGeom prst="rect">
            <a:avLst/>
          </a:prstGeom>
          <a:noFill/>
          <a:ln>
            <a:solidFill>
              <a:schemeClr val="bg1">
                <a:lumMod val="50000"/>
                <a:alpha val="14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2015</a:t>
            </a:r>
            <a:endParaRPr lang="it-IT" dirty="0"/>
          </a:p>
        </p:txBody>
      </p:sp>
      <p:pic>
        <p:nvPicPr>
          <p:cNvPr id="14" name="Immagine 13" descr="20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5488" y="0"/>
            <a:ext cx="4853023" cy="685800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3779912" y="188640"/>
            <a:ext cx="1915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00589A"/>
                </a:solidFill>
              </a:rPr>
              <a:t>calcolo della % RD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18</a:t>
            </a:fld>
            <a:endParaRPr lang="it-IT"/>
          </a:p>
        </p:txBody>
      </p:sp>
      <p:pic>
        <p:nvPicPr>
          <p:cNvPr id="6" name="Immagine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142645"/>
            <a:ext cx="1224136" cy="612068"/>
          </a:xfrm>
          <a:prstGeom prst="rect">
            <a:avLst/>
          </a:prstGeom>
        </p:spPr>
      </p:pic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04/08/2016 Presentazione rapporto rifiuti Regione Marche</a:t>
            </a:r>
            <a:endParaRPr lang="it-IT" dirty="0"/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1619672" y="1340768"/>
          <a:ext cx="6096002" cy="1262380"/>
        </p:xfrm>
        <a:graphic>
          <a:graphicData uri="http://schemas.openxmlformats.org/drawingml/2006/table">
            <a:tbl>
              <a:tblPr/>
              <a:tblGrid>
                <a:gridCol w="1416341"/>
                <a:gridCol w="668523"/>
                <a:gridCol w="668523"/>
                <a:gridCol w="668523"/>
                <a:gridCol w="668523"/>
                <a:gridCol w="668523"/>
                <a:gridCol w="668523"/>
                <a:gridCol w="668523"/>
              </a:tblGrid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PROVINCIA</a:t>
                      </a:r>
                      <a:endParaRPr lang="it-I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2009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2010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2011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2012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2013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2014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2015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PESARO &amp; URBINO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210.916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218.942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212.892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210.547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204.111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203.501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Times New Roman"/>
                          <a:cs typeface="Arial"/>
                        </a:rPr>
                        <a:t>190.447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ANCONA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247.509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243.721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234.309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232.988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224.560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220.348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Times New Roman"/>
                          <a:cs typeface="Arial"/>
                        </a:rPr>
                        <a:t>217.326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MACERATA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156.204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156.658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147.679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144.940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142.966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145.515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Times New Roman"/>
                          <a:cs typeface="Arial"/>
                        </a:rPr>
                        <a:t>144.431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FERMO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87.221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85.240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86.086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80.178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79.025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76.311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Times New Roman"/>
                          <a:cs typeface="Arial"/>
                        </a:rPr>
                        <a:t>74.926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ASCOLI PICENO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116.689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116.072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112.244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108.926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107.434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112.579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Times New Roman"/>
                          <a:cs typeface="Arial"/>
                        </a:rPr>
                        <a:t>106.056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REGIONE MARCHE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818.539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820.633</a:t>
                      </a:r>
                      <a:endParaRPr lang="it-I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793.210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777.579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758.095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758.254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733.185</a:t>
                      </a:r>
                      <a:endParaRPr lang="it-I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ttangolo 8"/>
          <p:cNvSpPr/>
          <p:nvPr/>
        </p:nvSpPr>
        <p:spPr>
          <a:xfrm>
            <a:off x="1403648" y="2636912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i="1" dirty="0" smtClean="0">
                <a:solidFill>
                  <a:srgbClr val="0070C0"/>
                </a:solidFill>
              </a:rPr>
              <a:t>Produzione netta (ton) di RSU nelle Province ed in Regione (tutti i rifiuti) </a:t>
            </a:r>
          </a:p>
          <a:p>
            <a:r>
              <a:rPr lang="it-IT" sz="1200" b="1" i="1" dirty="0" smtClean="0">
                <a:solidFill>
                  <a:schemeClr val="bg1">
                    <a:lumMod val="50000"/>
                  </a:schemeClr>
                </a:solidFill>
              </a:rPr>
              <a:t>[Al netto di spazzamento stradale ]</a:t>
            </a:r>
            <a:endParaRPr lang="it-IT" sz="1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1547664" y="3284984"/>
          <a:ext cx="6096000" cy="2218182"/>
        </p:xfrm>
        <a:graphic>
          <a:graphicData uri="http://schemas.openxmlformats.org/drawingml/2006/table">
            <a:tbl>
              <a:tblPr/>
              <a:tblGrid>
                <a:gridCol w="910911"/>
                <a:gridCol w="817281"/>
                <a:gridCol w="571124"/>
                <a:gridCol w="921930"/>
                <a:gridCol w="921930"/>
                <a:gridCol w="976412"/>
                <a:gridCol w="976412"/>
              </a:tblGrid>
              <a:tr h="304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IMPIANTO di DESTINAZIONE</a:t>
                      </a:r>
                      <a:endParaRPr lang="it-I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COMUNE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PROV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RSU TRATTATI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2012 (ton)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RSU TRATTATI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2013 (ton)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RSU TRATTATI 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2014 (ton)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RSU TRATTATI 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2015 (ton)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520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Discarica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Tavullia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PU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32.678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33.101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33.551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30.990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Discarica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Fano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PU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27.440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17.406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18.292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15.787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Discarica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Urbino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PU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25.793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24.907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24.847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23.913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Discarica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Barchi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PU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7.886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7.089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CHIUSA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CHIUSA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Discarica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Corinaldo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27.832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40.042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38.964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38.818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Discarica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Maiolati S.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60.572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35.912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34.970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34.269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Impianto 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Tolentino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MC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47.642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44.462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39.473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36.965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TMB + Discarica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Fermo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FM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19.854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29.421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29.575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28.562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Discarica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P.to S.Elpidio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FM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6.071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5.421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SOLO RIF. SPECIALI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SOLO RIF. SPECIALI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Discarica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Torre S.Patrizio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FM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5.255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3.010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SOLO RIF. SPECIALI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SOLO RIF. SPECIALI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TMB + Discarica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Ascoli Piceno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AP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58.475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52.342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49.652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45.139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581">
                <a:tc>
                  <a:txBody>
                    <a:bodyPr/>
                    <a:lstStyle/>
                    <a:p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Regione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319.498</a:t>
                      </a:r>
                      <a:endParaRPr lang="it-I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293.113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269.324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254.442</a:t>
                      </a:r>
                      <a:endParaRPr lang="it-I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ttangolo 10"/>
          <p:cNvSpPr/>
          <p:nvPr/>
        </p:nvSpPr>
        <p:spPr>
          <a:xfrm>
            <a:off x="1043608" y="5733256"/>
            <a:ext cx="77768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i="1" dirty="0" smtClean="0">
                <a:solidFill>
                  <a:srgbClr val="0070C0"/>
                </a:solidFill>
              </a:rPr>
              <a:t>Quantità di RSU (ton) conferite dai Comuni presso i bacini della Regione Marche. (solo CER 20.03.01)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2339752" y="620688"/>
            <a:ext cx="4407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00589A"/>
                </a:solidFill>
              </a:rPr>
              <a:t>Produzione di RSU nelle marche e pro capite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19</a:t>
            </a:fld>
            <a:endParaRPr lang="it-IT"/>
          </a:p>
        </p:txBody>
      </p:sp>
      <p:pic>
        <p:nvPicPr>
          <p:cNvPr id="6" name="Immagine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6093296"/>
            <a:ext cx="1224136" cy="612068"/>
          </a:xfrm>
          <a:prstGeom prst="rect">
            <a:avLst/>
          </a:prstGeom>
        </p:spPr>
      </p:pic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211960" y="6309320"/>
            <a:ext cx="2895600" cy="365125"/>
          </a:xfrm>
        </p:spPr>
        <p:txBody>
          <a:bodyPr/>
          <a:lstStyle/>
          <a:p>
            <a:r>
              <a:rPr lang="it-IT" dirty="0" smtClean="0"/>
              <a:t>04/08/2016 Presentazione rapporto rifiuti Regione Marche</a:t>
            </a:r>
            <a:endParaRPr lang="it-IT" dirty="0"/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2843808" y="928063"/>
          <a:ext cx="6096001" cy="2428929"/>
        </p:xfrm>
        <a:graphic>
          <a:graphicData uri="http://schemas.openxmlformats.org/drawingml/2006/table">
            <a:tbl>
              <a:tblPr/>
              <a:tblGrid>
                <a:gridCol w="485660"/>
                <a:gridCol w="530548"/>
                <a:gridCol w="529924"/>
                <a:gridCol w="618453"/>
                <a:gridCol w="972567"/>
                <a:gridCol w="971944"/>
                <a:gridCol w="971944"/>
                <a:gridCol w="1014961"/>
              </a:tblGrid>
              <a:tr h="168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PROV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PC 2009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PC 2010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PC 2011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PC 2012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PC 2013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PC 2014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PC 2015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PU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580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599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580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581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562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558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524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520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510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487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494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472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460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455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MC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484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477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454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451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446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453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449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FM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494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480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484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518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451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433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425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AP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548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543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524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459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510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532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502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Marche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528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525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507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505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491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488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473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PROV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PC SPAZZAMENTO 2012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PC SPAZZAMENTO 2013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PC SPAZZAMENTO 2014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PC SPAZZAMENTO 2015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PU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615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590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589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562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513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499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481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489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MC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467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461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467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462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FM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545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461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442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433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AP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467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534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556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526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Marche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526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513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509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499</a:t>
                      </a:r>
                      <a:endParaRPr lang="it-I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8913" name="Picture 1" descr="98_DATI_PROVINCIALI_PC_2009_2015"/>
          <p:cNvPicPr>
            <a:picLocks noChangeAspect="1" noChangeArrowheads="1"/>
          </p:cNvPicPr>
          <p:nvPr/>
        </p:nvPicPr>
        <p:blipFill>
          <a:blip r:embed="rId3" cstate="print"/>
          <a:srcRect l="1852" t="23556" b="7048"/>
          <a:stretch>
            <a:fillRect/>
          </a:stretch>
        </p:blipFill>
        <p:spPr bwMode="auto">
          <a:xfrm>
            <a:off x="0" y="2132856"/>
            <a:ext cx="4320481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>
            <a:off x="2339752" y="332656"/>
            <a:ext cx="4253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00589A"/>
                </a:solidFill>
              </a:rPr>
              <a:t>Produzione pro capite di RSU nelle Marche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4499992" y="4077072"/>
            <a:ext cx="407996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00589A"/>
                </a:solidFill>
              </a:rPr>
              <a:t>Il dato pro capite è sempre espresso in:</a:t>
            </a:r>
          </a:p>
          <a:p>
            <a:endParaRPr lang="it-IT" b="1" dirty="0" smtClean="0"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rgbClr val="00589A"/>
              </a:solidFill>
            </a:endParaRPr>
          </a:p>
          <a:p>
            <a:r>
              <a:rPr lang="it-IT" sz="3600" b="1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00589A"/>
                </a:solidFill>
              </a:rPr>
              <a:t>Kg * abitante / anno</a:t>
            </a:r>
            <a:endParaRPr lang="it-IT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</a:t>
            </a:fld>
            <a:endParaRPr lang="it-IT"/>
          </a:p>
        </p:txBody>
      </p:sp>
      <p:pic>
        <p:nvPicPr>
          <p:cNvPr id="6" name="Immagine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142645"/>
            <a:ext cx="1224136" cy="61206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310" y="1556792"/>
            <a:ext cx="863717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5508104" y="2780928"/>
            <a:ext cx="3384376" cy="216024"/>
          </a:xfrm>
          <a:prstGeom prst="rect">
            <a:avLst/>
          </a:prstGeom>
          <a:solidFill>
            <a:schemeClr val="accent5">
              <a:lumMod val="60000"/>
              <a:lumOff val="40000"/>
              <a:alpha val="2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5508104" y="2996952"/>
            <a:ext cx="3384376" cy="216024"/>
          </a:xfrm>
          <a:prstGeom prst="rect">
            <a:avLst/>
          </a:prstGeom>
          <a:solidFill>
            <a:schemeClr val="accent5">
              <a:lumMod val="60000"/>
              <a:lumOff val="40000"/>
              <a:alpha val="2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5508104" y="3212976"/>
            <a:ext cx="3384376" cy="216024"/>
          </a:xfrm>
          <a:prstGeom prst="rect">
            <a:avLst/>
          </a:prstGeom>
          <a:solidFill>
            <a:schemeClr val="accent5">
              <a:lumMod val="60000"/>
              <a:lumOff val="40000"/>
              <a:alpha val="2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5508104" y="3429000"/>
            <a:ext cx="3384376" cy="216024"/>
          </a:xfrm>
          <a:prstGeom prst="rect">
            <a:avLst/>
          </a:prstGeom>
          <a:solidFill>
            <a:schemeClr val="accent5">
              <a:lumMod val="60000"/>
              <a:lumOff val="40000"/>
              <a:alpha val="2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04/08/2016 Presentazione rapporto rifiuti Regione Marche</a:t>
            </a:r>
            <a:endParaRPr lang="it-IT" dirty="0"/>
          </a:p>
        </p:txBody>
      </p:sp>
      <p:sp>
        <p:nvSpPr>
          <p:cNvPr id="12" name="Segnaposto piè di pagina 4"/>
          <p:cNvSpPr txBox="1">
            <a:spLocks/>
          </p:cNvSpPr>
          <p:nvPr/>
        </p:nvSpPr>
        <p:spPr>
          <a:xfrm>
            <a:off x="539552" y="548680"/>
            <a:ext cx="7920880" cy="69269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514350" indent="-514350" algn="ctr"/>
            <a:r>
              <a:rPr lang="it-IT" b="1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00589A"/>
                </a:solidFill>
              </a:rPr>
              <a:t>Utilizzo dell’applicativo </a:t>
            </a:r>
            <a:r>
              <a:rPr lang="it-IT" b="1" dirty="0" err="1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00589A"/>
                </a:solidFill>
              </a:rPr>
              <a:t>ORSo</a:t>
            </a:r>
            <a:r>
              <a:rPr lang="it-IT" b="1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00589A"/>
                </a:solidFill>
              </a:rPr>
              <a:t> nella sua nuova versione e veste grafica, ma nella filosofia di sempre.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20</a:t>
            </a:fld>
            <a:endParaRPr lang="it-IT"/>
          </a:p>
        </p:txBody>
      </p:sp>
      <p:pic>
        <p:nvPicPr>
          <p:cNvPr id="9" name="Immagine 8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188640"/>
            <a:ext cx="1224136" cy="612068"/>
          </a:xfrm>
          <a:prstGeom prst="rect">
            <a:avLst/>
          </a:prstGeom>
        </p:spPr>
      </p:pic>
      <p:sp>
        <p:nvSpPr>
          <p:cNvPr id="10" name="Segnaposto piè di pagina 4"/>
          <p:cNvSpPr txBox="1">
            <a:spLocks/>
          </p:cNvSpPr>
          <p:nvPr/>
        </p:nvSpPr>
        <p:spPr>
          <a:xfrm>
            <a:off x="179512" y="18864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04/08/2016 Presentazione rapporto rifiuti Regione Marche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egnaposto piè di pagina 4"/>
          <p:cNvSpPr txBox="1">
            <a:spLocks/>
          </p:cNvSpPr>
          <p:nvPr/>
        </p:nvSpPr>
        <p:spPr>
          <a:xfrm>
            <a:off x="3203848" y="188640"/>
            <a:ext cx="3456384" cy="69269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INFLUSSO DEL TURISMO SU PRODUZIONE PRO CAPITE</a:t>
            </a:r>
            <a:endParaRPr kumimoji="0" lang="it-IT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Immagine 11" descr="100_PRO_CAP_2015_TURISM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2492896"/>
            <a:ext cx="9144000" cy="4464496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3059832" y="607908"/>
            <a:ext cx="309634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/>
              <a:t>Ussita</a:t>
            </a:r>
          </a:p>
          <a:p>
            <a:r>
              <a:rPr lang="it-IT" sz="1400" b="1" dirty="0" smtClean="0"/>
              <a:t>Gabicce Mare</a:t>
            </a:r>
          </a:p>
          <a:p>
            <a:r>
              <a:rPr lang="it-IT" sz="1400" b="1" dirty="0" smtClean="0"/>
              <a:t>Cupra Marittima</a:t>
            </a:r>
          </a:p>
          <a:p>
            <a:r>
              <a:rPr lang="it-IT" sz="1400" b="1" dirty="0" smtClean="0"/>
              <a:t>Porto Recanati</a:t>
            </a:r>
          </a:p>
          <a:p>
            <a:r>
              <a:rPr lang="it-IT" sz="1400" b="1" dirty="0" smtClean="0"/>
              <a:t>Altidona</a:t>
            </a:r>
          </a:p>
          <a:p>
            <a:r>
              <a:rPr lang="it-IT" sz="1400" b="1" dirty="0" smtClean="0"/>
              <a:t>Camerino</a:t>
            </a:r>
          </a:p>
          <a:p>
            <a:r>
              <a:rPr lang="it-IT" sz="1400" b="1" dirty="0" smtClean="0"/>
              <a:t>Castelsantangelo sul Nera</a:t>
            </a:r>
          </a:p>
          <a:p>
            <a:r>
              <a:rPr lang="it-IT" sz="1400" b="1" dirty="0" smtClean="0"/>
              <a:t>Urbino</a:t>
            </a:r>
          </a:p>
          <a:p>
            <a:r>
              <a:rPr lang="it-IT" sz="1400" b="1" dirty="0" smtClean="0"/>
              <a:t>Frontino</a:t>
            </a:r>
          </a:p>
          <a:p>
            <a:r>
              <a:rPr lang="it-IT" sz="1400" b="1" dirty="0" smtClean="0"/>
              <a:t>Grottammare</a:t>
            </a:r>
          </a:p>
          <a:p>
            <a:r>
              <a:rPr lang="it-IT" sz="1400" b="1" dirty="0" smtClean="0"/>
              <a:t>San Benedetto del Tronto</a:t>
            </a:r>
          </a:p>
          <a:p>
            <a:r>
              <a:rPr lang="it-IT" sz="1400" b="1" dirty="0" smtClean="0"/>
              <a:t>Fermo</a:t>
            </a:r>
          </a:p>
          <a:p>
            <a:r>
              <a:rPr lang="it-IT" sz="1400" b="1" dirty="0" smtClean="0"/>
              <a:t>Porto Sant'Elpidio</a:t>
            </a:r>
            <a:endParaRPr lang="it-IT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21</a:t>
            </a:fld>
            <a:endParaRPr lang="it-IT"/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683568" y="3068960"/>
          <a:ext cx="7776862" cy="2448276"/>
        </p:xfrm>
        <a:graphic>
          <a:graphicData uri="http://schemas.openxmlformats.org/drawingml/2006/table">
            <a:tbl>
              <a:tblPr/>
              <a:tblGrid>
                <a:gridCol w="1523303"/>
                <a:gridCol w="306776"/>
                <a:gridCol w="1108192"/>
                <a:gridCol w="662129"/>
                <a:gridCol w="524107"/>
                <a:gridCol w="468251"/>
                <a:gridCol w="468251"/>
                <a:gridCol w="702376"/>
                <a:gridCol w="874067"/>
                <a:gridCol w="733593"/>
                <a:gridCol w="405817"/>
              </a:tblGrid>
              <a:tr h="324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COMUNE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prov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 RSU con SPAZZ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 capite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pres tur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abit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AB EQ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diff EQ - RES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 capite TUR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DIFF pro cap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2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Ussita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MC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718.730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1.637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44.093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439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560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121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1.283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354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27,52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2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Gabicce Mare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PU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6.291.461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1.083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623.570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5.811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7.519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1.708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837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246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29,40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2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Cupra Marittima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AP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3.648.553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674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281.113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5.410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6.180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770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590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84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14,24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2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Porto Recanati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MC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7.530.876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603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712.307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12.497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14.449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1.952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521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82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15,62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2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Altidona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FM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1.883.838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557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183.833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3.381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3.885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504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485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72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14,90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2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Camerino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MC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3.397.608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486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363.881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6.986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7.983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997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426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60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14,27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6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Castelsantangelo sul Nera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MC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184.450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647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10.090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285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313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589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58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9,70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2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Urbino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PU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9.347.311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616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544.802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15.176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16.669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1.493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561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55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9,84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2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Frontino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PU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192.899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654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9.646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295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321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26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601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53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8,96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2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Grottammare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AP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10.085.165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632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411.679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15.965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17.093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1.128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590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42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7,06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2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San Benedetto del Tronto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AP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32.187.005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680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998.997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47.348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50.085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2.737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643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37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5,78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2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Fermo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FM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17.194.358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456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894.991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37.728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40.180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2.452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428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6,50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70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Porto Sant'Elpidio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FM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12.324.965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470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578.421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26.234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27.819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1.585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443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6,04</a:t>
                      </a:r>
                      <a:endParaRPr lang="it-I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2" marR="428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pic>
        <p:nvPicPr>
          <p:cNvPr id="7" name="Immagine 6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142645"/>
            <a:ext cx="1224136" cy="612068"/>
          </a:xfrm>
          <a:prstGeom prst="rect">
            <a:avLst/>
          </a:prstGeom>
        </p:spPr>
      </p:pic>
      <p:sp>
        <p:nvSpPr>
          <p:cNvPr id="8" name="Segnaposto piè di pagina 4"/>
          <p:cNvSpPr txBox="1">
            <a:spLocks/>
          </p:cNvSpPr>
          <p:nvPr/>
        </p:nvSpPr>
        <p:spPr>
          <a:xfrm>
            <a:off x="3131840" y="616530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04/08/2016 Presentazione rapporto rifiuti Regione Marche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27584" y="5589240"/>
            <a:ext cx="7416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i="1" dirty="0" smtClean="0"/>
              <a:t>Calcolo del pro-capite sulla base dei residenti e sulla base degli abitanti equivalenti</a:t>
            </a:r>
            <a:endParaRPr lang="it-IT" sz="1600" b="1" i="1" dirty="0" smtClean="0">
              <a:solidFill>
                <a:srgbClr val="0070C0"/>
              </a:solidFill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827584" y="1320444"/>
            <a:ext cx="741682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ll calcolo degli abitanti equivalenti è dato dalla somma degli abitanti residenti e del valore di presenze turistiche diviso i 365 giorni dell’anno, come mostrato dalle seguenti formule: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Abitanti equivalenti AE = abitanti residenti AR + (presenze turistiche / 365 giorni)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Presenze turistiche = numero di visitatori * giornate di permanenza.</a:t>
            </a:r>
            <a:endParaRPr kumimoji="0" lang="it-IT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  <p:sp>
        <p:nvSpPr>
          <p:cNvPr id="11" name="Segnaposto piè di pagina 4"/>
          <p:cNvSpPr txBox="1">
            <a:spLocks/>
          </p:cNvSpPr>
          <p:nvPr/>
        </p:nvSpPr>
        <p:spPr>
          <a:xfrm>
            <a:off x="2771800" y="548680"/>
            <a:ext cx="3456384" cy="69269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INFLUSSO DEL TURISMO SU PRODUZIONE PRO CAPITE</a:t>
            </a:r>
            <a:endParaRPr kumimoji="0" lang="it-IT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magine 3"/>
          <p:cNvPicPr>
            <a:picLocks noChangeAspect="1"/>
          </p:cNvPicPr>
          <p:nvPr/>
        </p:nvPicPr>
        <p:blipFill>
          <a:blip r:embed="rId3" cstate="print"/>
          <a:srcRect t="1225"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341313" y="115888"/>
            <a:ext cx="71294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 smtClean="0"/>
              <a:t>ESEMPIO STUDIO SU ASSIMILAZIONE PER L’ANNO 2012</a:t>
            </a:r>
            <a:endParaRPr lang="it-IT" b="1" dirty="0"/>
          </a:p>
        </p:txBody>
      </p:sp>
      <p:sp>
        <p:nvSpPr>
          <p:cNvPr id="18436" name="TextBox 1"/>
          <p:cNvSpPr txBox="1">
            <a:spLocks noChangeArrowheads="1"/>
          </p:cNvSpPr>
          <p:nvPr/>
        </p:nvSpPr>
        <p:spPr bwMode="auto">
          <a:xfrm>
            <a:off x="323850" y="484188"/>
            <a:ext cx="79835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00B0F0"/>
                </a:solidFill>
              </a:rPr>
              <a:t>Influenza dell’assimilazione di rifiuti speciali assimilati agli RSU sul pro capite nei comuni della provincia di Pesaro</a:t>
            </a:r>
          </a:p>
        </p:txBody>
      </p:sp>
      <p:pic>
        <p:nvPicPr>
          <p:cNvPr id="5" name="Immagine 4" descr="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836712"/>
            <a:ext cx="1224136" cy="612068"/>
          </a:xfrm>
          <a:prstGeom prst="rect">
            <a:avLst/>
          </a:prstGeom>
        </p:spPr>
      </p:pic>
      <p:sp>
        <p:nvSpPr>
          <p:cNvPr id="6" name="Segnaposto piè di pagina 4"/>
          <p:cNvSpPr txBox="1">
            <a:spLocks/>
          </p:cNvSpPr>
          <p:nvPr/>
        </p:nvSpPr>
        <p:spPr>
          <a:xfrm>
            <a:off x="6012160" y="1628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04/08/2016 Presentazione rapporto rifiuti Regione Marche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23</a:t>
            </a:fld>
            <a:endParaRPr lang="it-IT"/>
          </a:p>
        </p:txBody>
      </p:sp>
      <p:pic>
        <p:nvPicPr>
          <p:cNvPr id="40962" name="Picture 2" descr="99_RIF_SPEC_MUD_POT_ASSIMIL_2009_2015_ISTOGRAMMA"/>
          <p:cNvPicPr>
            <a:picLocks noChangeAspect="1" noChangeArrowheads="1"/>
          </p:cNvPicPr>
          <p:nvPr/>
        </p:nvPicPr>
        <p:blipFill>
          <a:blip r:embed="rId2" cstate="print"/>
          <a:srcRect t="3084" b="14758"/>
          <a:stretch>
            <a:fillRect/>
          </a:stretch>
        </p:blipFill>
        <p:spPr bwMode="auto">
          <a:xfrm>
            <a:off x="467544" y="0"/>
            <a:ext cx="5904656" cy="686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260648"/>
            <a:ext cx="1224136" cy="612068"/>
          </a:xfrm>
          <a:prstGeom prst="rect">
            <a:avLst/>
          </a:prstGeom>
        </p:spPr>
      </p:pic>
      <p:sp>
        <p:nvSpPr>
          <p:cNvPr id="8" name="Segnaposto piè di pagina 4"/>
          <p:cNvSpPr txBox="1">
            <a:spLocks/>
          </p:cNvSpPr>
          <p:nvPr/>
        </p:nvSpPr>
        <p:spPr>
          <a:xfrm>
            <a:off x="6012160" y="105273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04/08/2016 Presentazione rapporto rifiuti Regione Marche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6516216" y="1556792"/>
          <a:ext cx="2376264" cy="3376408"/>
        </p:xfrm>
        <a:graphic>
          <a:graphicData uri="http://schemas.openxmlformats.org/drawingml/2006/table">
            <a:tbl>
              <a:tblPr/>
              <a:tblGrid>
                <a:gridCol w="1085096"/>
                <a:gridCol w="621452"/>
                <a:gridCol w="669716"/>
              </a:tblGrid>
              <a:tr h="2655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COMUNE</a:t>
                      </a:r>
                    </a:p>
                    <a:p>
                      <a:pPr algn="ctr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PROV</a:t>
                      </a:r>
                    </a:p>
                    <a:p>
                      <a:pPr algn="ctr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TON ASS</a:t>
                      </a:r>
                    </a:p>
                    <a:p>
                      <a:pPr algn="ctr" fontAlgn="b"/>
                      <a:r>
                        <a:rPr lang="it-IT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ANNO </a:t>
                      </a:r>
                    </a:p>
                    <a:p>
                      <a:pPr algn="ctr" fontAlgn="b"/>
                      <a:r>
                        <a:rPr lang="it-IT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518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Pesaro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22.104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336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Cagli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13.974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228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Montecosaro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6.477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07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Trecastelli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593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Fabriano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4.544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78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Recanati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4.101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64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Ascoli Piceno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49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Jesi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735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Tolentino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4201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Loreto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53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Falconara Marittima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30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Sassoferrato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2.326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7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Ancona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008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Fermo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24</a:t>
            </a:fld>
            <a:endParaRPr lang="it-IT"/>
          </a:p>
        </p:txBody>
      </p:sp>
      <p:pic>
        <p:nvPicPr>
          <p:cNvPr id="43009" name="Picture 1" descr="100_PRO_CAP_2015_TURISMO_ASSIMILAZI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899425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>
            <a:off x="467544" y="3789040"/>
            <a:ext cx="15841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Pesaro</a:t>
            </a:r>
          </a:p>
          <a:p>
            <a:r>
              <a:rPr lang="it-IT" b="1" dirty="0" smtClean="0"/>
              <a:t>Cagli</a:t>
            </a:r>
          </a:p>
          <a:p>
            <a:r>
              <a:rPr lang="it-IT" b="1" dirty="0" smtClean="0"/>
              <a:t>Montecosaro</a:t>
            </a:r>
          </a:p>
          <a:p>
            <a:r>
              <a:rPr lang="it-IT" b="1" dirty="0" smtClean="0"/>
              <a:t>Trecastelli</a:t>
            </a:r>
          </a:p>
          <a:p>
            <a:r>
              <a:rPr lang="it-IT" b="1" dirty="0" smtClean="0"/>
              <a:t>Fabriano</a:t>
            </a:r>
          </a:p>
          <a:p>
            <a:r>
              <a:rPr lang="it-IT" b="1" dirty="0" smtClean="0"/>
              <a:t>Recanati</a:t>
            </a:r>
          </a:p>
          <a:p>
            <a:r>
              <a:rPr lang="it-IT" b="1" dirty="0" smtClean="0"/>
              <a:t>Ascoli Piceno</a:t>
            </a:r>
          </a:p>
          <a:p>
            <a:r>
              <a:rPr lang="it-IT" b="1" dirty="0" smtClean="0"/>
              <a:t>Jesi</a:t>
            </a:r>
          </a:p>
          <a:p>
            <a:r>
              <a:rPr lang="it-IT" b="1" dirty="0" smtClean="0"/>
              <a:t>Tolentino</a:t>
            </a:r>
          </a:p>
          <a:p>
            <a:r>
              <a:rPr lang="it-IT" b="1" dirty="0" smtClean="0"/>
              <a:t>Loreto</a:t>
            </a:r>
            <a:endParaRPr lang="it-IT" b="1" dirty="0"/>
          </a:p>
        </p:txBody>
      </p:sp>
      <p:sp>
        <p:nvSpPr>
          <p:cNvPr id="11" name="Rettangolo 10"/>
          <p:cNvSpPr/>
          <p:nvPr/>
        </p:nvSpPr>
        <p:spPr>
          <a:xfrm>
            <a:off x="2267744" y="3789040"/>
            <a:ext cx="24482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Falconara Marittima</a:t>
            </a:r>
          </a:p>
          <a:p>
            <a:r>
              <a:rPr lang="it-IT" b="1" dirty="0" smtClean="0"/>
              <a:t>Fano</a:t>
            </a:r>
          </a:p>
          <a:p>
            <a:r>
              <a:rPr lang="it-IT" b="1" dirty="0" smtClean="0"/>
              <a:t>Sassoferrato</a:t>
            </a:r>
          </a:p>
          <a:p>
            <a:r>
              <a:rPr lang="it-IT" b="1" dirty="0" smtClean="0"/>
              <a:t>Ancona</a:t>
            </a:r>
          </a:p>
          <a:p>
            <a:r>
              <a:rPr lang="it-IT" b="1" dirty="0" smtClean="0"/>
              <a:t>Fermo</a:t>
            </a:r>
          </a:p>
          <a:p>
            <a:r>
              <a:rPr lang="it-IT" b="1" dirty="0" smtClean="0"/>
              <a:t>Vallefoglia</a:t>
            </a:r>
          </a:p>
          <a:p>
            <a:r>
              <a:rPr lang="it-IT" b="1" dirty="0" smtClean="0"/>
              <a:t>Osimo</a:t>
            </a:r>
          </a:p>
          <a:p>
            <a:r>
              <a:rPr lang="it-IT" b="1" dirty="0" smtClean="0"/>
              <a:t>Castelfidardo</a:t>
            </a:r>
          </a:p>
          <a:p>
            <a:r>
              <a:rPr lang="it-IT" b="1" dirty="0" smtClean="0"/>
              <a:t>Montelabbate</a:t>
            </a:r>
          </a:p>
          <a:p>
            <a:r>
              <a:rPr lang="it-IT" b="1" dirty="0" smtClean="0"/>
              <a:t>Corinaldo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4572000" y="3789040"/>
            <a:ext cx="23762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Sant'Elpidio a Mare</a:t>
            </a:r>
          </a:p>
          <a:p>
            <a:r>
              <a:rPr lang="it-IT" b="1" dirty="0" smtClean="0"/>
              <a:t>Comunanza</a:t>
            </a:r>
          </a:p>
          <a:p>
            <a:r>
              <a:rPr lang="it-IT" b="1" dirty="0" smtClean="0"/>
              <a:t>Cingoli</a:t>
            </a:r>
          </a:p>
          <a:p>
            <a:r>
              <a:rPr lang="it-IT" b="1" dirty="0" smtClean="0"/>
              <a:t>Maiolati Spontini</a:t>
            </a:r>
          </a:p>
          <a:p>
            <a:r>
              <a:rPr lang="it-IT" b="1" dirty="0" err="1" smtClean="0"/>
              <a:t>Castelraimondo</a:t>
            </a:r>
            <a:endParaRPr lang="it-IT" b="1" dirty="0" smtClean="0"/>
          </a:p>
          <a:p>
            <a:r>
              <a:rPr lang="it-IT" b="1" dirty="0" smtClean="0"/>
              <a:t>Pollenza</a:t>
            </a:r>
          </a:p>
          <a:p>
            <a:r>
              <a:rPr lang="it-IT" b="1" dirty="0" smtClean="0"/>
              <a:t>Senigallia</a:t>
            </a:r>
          </a:p>
          <a:p>
            <a:r>
              <a:rPr lang="it-IT" b="1" dirty="0" smtClean="0"/>
              <a:t>Porto Sant'Elpidio</a:t>
            </a:r>
          </a:p>
          <a:p>
            <a:r>
              <a:rPr lang="it-IT" b="1" dirty="0" smtClean="0"/>
              <a:t>Mergo</a:t>
            </a:r>
          </a:p>
          <a:p>
            <a:r>
              <a:rPr lang="it-IT" b="1" dirty="0" err="1" smtClean="0"/>
              <a:t>Pioraco</a:t>
            </a:r>
            <a:endParaRPr lang="it-IT" b="1" dirty="0"/>
          </a:p>
        </p:txBody>
      </p:sp>
      <p:pic>
        <p:nvPicPr>
          <p:cNvPr id="13" name="Immagine 12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5373216"/>
            <a:ext cx="1224136" cy="612068"/>
          </a:xfrm>
          <a:prstGeom prst="rect">
            <a:avLst/>
          </a:prstGeom>
        </p:spPr>
      </p:pic>
      <p:sp>
        <p:nvSpPr>
          <p:cNvPr id="14" name="Segnaposto piè di pagina 4"/>
          <p:cNvSpPr txBox="1">
            <a:spLocks/>
          </p:cNvSpPr>
          <p:nvPr/>
        </p:nvSpPr>
        <p:spPr>
          <a:xfrm>
            <a:off x="6084168" y="609329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04/08/2016 Presentazione rapporto rifiuti Regione Marche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25</a:t>
            </a:fld>
            <a:endParaRPr lang="it-IT"/>
          </a:p>
        </p:txBody>
      </p:sp>
      <p:pic>
        <p:nvPicPr>
          <p:cNvPr id="6" name="Immagine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142645"/>
            <a:ext cx="1224136" cy="61206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475656" y="692696"/>
            <a:ext cx="60399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70C0"/>
                </a:solidFill>
              </a:rPr>
              <a:t>ANALISI MERCEOLOGICHE DEI RSU</a:t>
            </a:r>
          </a:p>
          <a:p>
            <a:pPr algn="ctr"/>
            <a:r>
              <a:rPr lang="it-IT" sz="2000" b="1" dirty="0" smtClean="0">
                <a:solidFill>
                  <a:srgbClr val="0070C0"/>
                </a:solidFill>
              </a:rPr>
              <a:t>Alcune applicazioni dell’utilizzo dei dati negli studi </a:t>
            </a:r>
          </a:p>
          <a:p>
            <a:pPr algn="ctr"/>
            <a:r>
              <a:rPr lang="it-IT" sz="2000" b="1" dirty="0" smtClean="0">
                <a:solidFill>
                  <a:srgbClr val="0070C0"/>
                </a:solidFill>
              </a:rPr>
              <a:t>della Regione Marche e di ARPAM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95012" y="2132856"/>
            <a:ext cx="8948988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3200" b="1" dirty="0" smtClean="0">
                <a:solidFill>
                  <a:srgbClr val="00B050"/>
                </a:solidFill>
              </a:rPr>
              <a:t>Calcolo della resa di intercettazione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3200" b="1" dirty="0" smtClean="0">
                <a:solidFill>
                  <a:srgbClr val="00B050"/>
                </a:solidFill>
              </a:rPr>
              <a:t>Calcolo dello spreco alimentare pro capite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3200" b="1" dirty="0" smtClean="0">
                <a:solidFill>
                  <a:srgbClr val="00B050"/>
                </a:solidFill>
              </a:rPr>
              <a:t>Studio in programma con </a:t>
            </a:r>
            <a:r>
              <a:rPr lang="it-IT" sz="3200" b="1" dirty="0" smtClean="0">
                <a:solidFill>
                  <a:srgbClr val="00B050"/>
                </a:solidFill>
                <a:hlinkClick r:id="rId3"/>
              </a:rPr>
              <a:t>Tetra </a:t>
            </a:r>
            <a:r>
              <a:rPr lang="it-IT" sz="3200" b="1" dirty="0" err="1" smtClean="0">
                <a:solidFill>
                  <a:srgbClr val="00B050"/>
                </a:solidFill>
                <a:hlinkClick r:id="rId3"/>
              </a:rPr>
              <a:t>Pak®</a:t>
            </a:r>
            <a:endParaRPr lang="it-IT" sz="3200" b="1" dirty="0" smtClean="0">
              <a:solidFill>
                <a:srgbClr val="00B05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3200" b="1" dirty="0" smtClean="0">
                <a:solidFill>
                  <a:srgbClr val="00B050"/>
                </a:solidFill>
              </a:rPr>
              <a:t>Studio sulla raccolta differenziata degli imballaggi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3200" b="1" dirty="0" smtClean="0">
                <a:solidFill>
                  <a:srgbClr val="00B050"/>
                </a:solidFill>
              </a:rPr>
              <a:t>Calcolo dei RUB in ingresso alle discariche</a:t>
            </a:r>
          </a:p>
          <a:p>
            <a:pPr marL="342900" indent="-342900">
              <a:buFont typeface="+mj-lt"/>
              <a:buAutoNum type="arabicPeriod"/>
            </a:pPr>
            <a:endParaRPr lang="it-IT" sz="2400" b="1" dirty="0" smtClean="0">
              <a:solidFill>
                <a:srgbClr val="FFC000"/>
              </a:solidFill>
            </a:endParaRPr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04/08/2016 Presentazione rapporto rifiuti Regione Marche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6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80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80"/>
                            </p:stCondLst>
                            <p:childTnLst>
                              <p:par>
                                <p:cTn id="2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26</a:t>
            </a:fld>
            <a:endParaRPr lang="it-IT"/>
          </a:p>
        </p:txBody>
      </p:sp>
      <p:pic>
        <p:nvPicPr>
          <p:cNvPr id="44034" name="Picture 2" descr="S:\RIFIUTI_DISCARICHE_CAVE\Sezione_Regionale_Catasto_Rifiuti 2012\ANALISI _MERCEOLOGICHE\FOTO\27-11-2012 MOIE MAIOLATI SP SOGENUS\IMG_75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6" y="0"/>
            <a:ext cx="9139944" cy="6093296"/>
          </a:xfrm>
          <a:prstGeom prst="rect">
            <a:avLst/>
          </a:prstGeom>
          <a:noFill/>
        </p:spPr>
      </p:pic>
      <p:pic>
        <p:nvPicPr>
          <p:cNvPr id="10" name="Immagine 9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142645"/>
            <a:ext cx="1224136" cy="612068"/>
          </a:xfrm>
          <a:prstGeom prst="rect">
            <a:avLst/>
          </a:prstGeom>
        </p:spPr>
      </p:pic>
      <p:sp>
        <p:nvSpPr>
          <p:cNvPr id="11" name="Segnaposto piè di pagina 4"/>
          <p:cNvSpPr txBox="1">
            <a:spLocks/>
          </p:cNvSpPr>
          <p:nvPr/>
        </p:nvSpPr>
        <p:spPr>
          <a:xfrm>
            <a:off x="3131840" y="623731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04/08/2016 Presentazione rapporto rifiuti Regione Marche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27</a:t>
            </a:fld>
            <a:endParaRPr lang="it-IT"/>
          </a:p>
        </p:txBody>
      </p:sp>
      <p:pic>
        <p:nvPicPr>
          <p:cNvPr id="45058" name="Picture 2" descr="S:\RIFIUTI_DISCARICHE_CAVE\Sezione_Regionale_Catasto_Rifiuti 2012\ANALISI _MERCEOLOGICHE\FOTO\27-11-2012 MOIE MAIOLATI SP SOGENUS\IMG_7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096000"/>
          </a:xfrm>
          <a:prstGeom prst="rect">
            <a:avLst/>
          </a:prstGeom>
          <a:noFill/>
        </p:spPr>
      </p:pic>
      <p:pic>
        <p:nvPicPr>
          <p:cNvPr id="7" name="Immagine 6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142645"/>
            <a:ext cx="1224136" cy="612068"/>
          </a:xfrm>
          <a:prstGeom prst="rect">
            <a:avLst/>
          </a:prstGeom>
        </p:spPr>
      </p:pic>
      <p:sp>
        <p:nvSpPr>
          <p:cNvPr id="8" name="Segnaposto piè di pagina 4"/>
          <p:cNvSpPr txBox="1">
            <a:spLocks/>
          </p:cNvSpPr>
          <p:nvPr/>
        </p:nvSpPr>
        <p:spPr>
          <a:xfrm>
            <a:off x="3131840" y="623731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04/08/2016 Presentazione rapporto rifiuti Regione Marche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28</a:t>
            </a:fld>
            <a:endParaRPr lang="it-IT"/>
          </a:p>
        </p:txBody>
      </p:sp>
      <p:pic>
        <p:nvPicPr>
          <p:cNvPr id="6" name="Immagine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142645"/>
            <a:ext cx="1224136" cy="612068"/>
          </a:xfrm>
          <a:prstGeom prst="rect">
            <a:avLst/>
          </a:prstGeom>
        </p:spPr>
      </p:pic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1475656" y="2636912"/>
          <a:ext cx="6096000" cy="2194560"/>
        </p:xfrm>
        <a:graphic>
          <a:graphicData uri="http://schemas.openxmlformats.org/drawingml/2006/table">
            <a:tbl>
              <a:tblPr/>
              <a:tblGrid>
                <a:gridCol w="887760"/>
                <a:gridCol w="3960440"/>
                <a:gridCol w="1247800"/>
              </a:tblGrid>
              <a:tr h="574928">
                <a:tc>
                  <a:txBody>
                    <a:bodyPr/>
                    <a:lstStyle/>
                    <a:p>
                      <a:pPr marR="8953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32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Q R.D.monomat + Q R.D.multimat</a:t>
                      </a:r>
                      <a:endParaRPr lang="it-IT" sz="32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8953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32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5037">
                <a:tc>
                  <a:txBody>
                    <a:bodyPr/>
                    <a:lstStyle/>
                    <a:p>
                      <a:pPr marR="8953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56615" algn="l"/>
                        </a:tabLst>
                      </a:pPr>
                      <a:r>
                        <a:rPr lang="it-IT" sz="2000" b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R.I.</a:t>
                      </a:r>
                      <a:r>
                        <a:rPr lang="it-IT" sz="2000" b="1" baseline="-250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2000" b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=</a:t>
                      </a:r>
                      <a:endParaRPr lang="it-IT" sz="3200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8953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-----------------------------------------------</a:t>
                      </a:r>
                      <a:endParaRPr lang="it-IT" sz="3200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8953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32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8953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3200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Q. TOT</a:t>
                      </a:r>
                      <a:endParaRPr lang="it-IT" sz="32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8953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32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96868" y="991181"/>
            <a:ext cx="880247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La resa di intercettazione è un parametro calcolato per ogni frazione merceologica raccolta in maniera differenziata;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è definita come il rapporto tra la quantità della frazione in esame raccolta in modo differenziato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(come somma della parte raccolta in monomateriale e la somma raccolta in modo multimateriale)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e la quantità totale della frazione in esame contenuta nel rifiuto complessivamente prodotto.</a:t>
            </a:r>
            <a:endParaRPr kumimoji="0" lang="it-IT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04/08/2016 Presentazione rapporto rifiuti Regione Marche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627784" y="404664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RESA di INTERCETTAZIONE</a:t>
            </a:r>
            <a:endParaRPr lang="it-IT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29</a:t>
            </a:fld>
            <a:endParaRPr lang="it-IT"/>
          </a:p>
        </p:txBody>
      </p:sp>
      <p:pic>
        <p:nvPicPr>
          <p:cNvPr id="6" name="Immagine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142645"/>
            <a:ext cx="1224136" cy="612068"/>
          </a:xfrm>
          <a:prstGeom prst="rect">
            <a:avLst/>
          </a:prstGeom>
        </p:spPr>
      </p:pic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899592" y="1052736"/>
          <a:ext cx="7488831" cy="1872205"/>
        </p:xfrm>
        <a:graphic>
          <a:graphicData uri="http://schemas.openxmlformats.org/drawingml/2006/table">
            <a:tbl>
              <a:tblPr/>
              <a:tblGrid>
                <a:gridCol w="530764"/>
                <a:gridCol w="1341442"/>
                <a:gridCol w="374444"/>
                <a:gridCol w="748883"/>
                <a:gridCol w="748883"/>
                <a:gridCol w="748883"/>
                <a:gridCol w="748883"/>
                <a:gridCol w="748883"/>
                <a:gridCol w="748883"/>
                <a:gridCol w="748883"/>
              </a:tblGrid>
              <a:tr h="20984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 dirty="0">
                          <a:latin typeface="Calibri"/>
                          <a:ea typeface="Times New Roman"/>
                          <a:cs typeface="Times New Roman"/>
                        </a:rPr>
                        <a:t>BACINO di CONFERIMENTO</a:t>
                      </a:r>
                      <a:endParaRPr lang="it-IT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 dirty="0">
                          <a:latin typeface="Calibri"/>
                          <a:ea typeface="Times New Roman"/>
                          <a:cs typeface="Times New Roman"/>
                        </a:rPr>
                        <a:t>% FRAZIONI MERCEOLOGICHE PRINCIPALI</a:t>
                      </a:r>
                      <a:endParaRPr lang="it-IT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08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latin typeface="Calibri"/>
                          <a:ea typeface="Times New Roman"/>
                          <a:cs typeface="Times New Roman"/>
                        </a:rPr>
                        <a:t>bacino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latin typeface="Calibri"/>
                          <a:ea typeface="Times New Roman"/>
                          <a:cs typeface="Times New Roman"/>
                        </a:rPr>
                        <a:t>GESTORE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latin typeface="Calibri"/>
                          <a:ea typeface="Times New Roman"/>
                          <a:cs typeface="Times New Roman"/>
                        </a:rPr>
                        <a:t>CARTA%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latin typeface="Calibri"/>
                          <a:ea typeface="Times New Roman"/>
                          <a:cs typeface="Times New Roman"/>
                        </a:rPr>
                        <a:t>CARTONE%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latin typeface="Calibri"/>
                          <a:ea typeface="Times New Roman"/>
                          <a:cs typeface="Times New Roman"/>
                        </a:rPr>
                        <a:t>PLA_IMB%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latin typeface="Calibri"/>
                          <a:ea typeface="Times New Roman"/>
                          <a:cs typeface="Times New Roman"/>
                        </a:rPr>
                        <a:t>LEGN_IMB%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latin typeface="Calibri"/>
                          <a:ea typeface="Times New Roman"/>
                          <a:cs typeface="Times New Roman"/>
                        </a:rPr>
                        <a:t>VETRO%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latin typeface="Calibri"/>
                          <a:ea typeface="Times New Roman"/>
                          <a:cs typeface="Times New Roman"/>
                        </a:rPr>
                        <a:t>IMB_MET%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latin typeface="Calibri"/>
                          <a:ea typeface="Times New Roman"/>
                          <a:cs typeface="Times New Roman"/>
                        </a:rPr>
                        <a:t>ORGANICO%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latin typeface="Calibri"/>
                          <a:ea typeface="Times New Roman"/>
                          <a:cs typeface="Times New Roman"/>
                        </a:rPr>
                        <a:t>VERDE%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67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latin typeface="Calibri"/>
                          <a:ea typeface="Times New Roman"/>
                          <a:cs typeface="Times New Roman"/>
                        </a:rPr>
                        <a:t>01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latin typeface="Calibri"/>
                          <a:ea typeface="Times New Roman"/>
                          <a:cs typeface="Times New Roman"/>
                        </a:rPr>
                        <a:t>MARCHE MULTISERVIZI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3,48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10,42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12,11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1,79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2,60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0,95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13,33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4,36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67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latin typeface="Calibri"/>
                          <a:ea typeface="Times New Roman"/>
                          <a:cs typeface="Times New Roman"/>
                        </a:rPr>
                        <a:t>02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latin typeface="Calibri"/>
                          <a:ea typeface="Times New Roman"/>
                          <a:cs typeface="Times New Roman"/>
                        </a:rPr>
                        <a:t>MARCHE MULTISERVIZI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4,94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8,44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15,57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0,48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0,00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0,75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13,10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23,78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67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latin typeface="Calibri"/>
                          <a:ea typeface="Times New Roman"/>
                          <a:cs typeface="Times New Roman"/>
                        </a:rPr>
                        <a:t>03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latin typeface="Calibri"/>
                          <a:ea typeface="Times New Roman"/>
                          <a:cs typeface="Times New Roman"/>
                        </a:rPr>
                        <a:t>ASET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2,81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9,03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15,49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0,17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2,30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1,18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6,38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2,22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67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latin typeface="Calibri"/>
                          <a:ea typeface="Times New Roman"/>
                          <a:cs typeface="Times New Roman"/>
                        </a:rPr>
                        <a:t>04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latin typeface="Calibri"/>
                          <a:ea typeface="Times New Roman"/>
                          <a:cs typeface="Times New Roman"/>
                        </a:rPr>
                        <a:t>ASA CORINALDO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18,78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5,77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18,53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0,07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0,55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1,96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9,58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3,10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67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latin typeface="Calibri"/>
                          <a:ea typeface="Times New Roman"/>
                          <a:cs typeface="Times New Roman"/>
                        </a:rPr>
                        <a:t>05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latin typeface="Calibri"/>
                          <a:ea typeface="Times New Roman"/>
                          <a:cs typeface="Times New Roman"/>
                        </a:rPr>
                        <a:t>SOGENUS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8,15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6,78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9,54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0,56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2,65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1,93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15,07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11,74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67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latin typeface="Calibri"/>
                          <a:ea typeface="Times New Roman"/>
                          <a:cs typeface="Times New Roman"/>
                        </a:rPr>
                        <a:t>06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latin typeface="Calibri"/>
                          <a:ea typeface="Times New Roman"/>
                          <a:cs typeface="Times New Roman"/>
                        </a:rPr>
                        <a:t>COSMARI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9,41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5,12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30,00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0,00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1,88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1,82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15,47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0,20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67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latin typeface="Calibri"/>
                          <a:ea typeface="Times New Roman"/>
                          <a:cs typeface="Times New Roman"/>
                        </a:rPr>
                        <a:t>07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latin typeface="Calibri"/>
                          <a:ea typeface="Times New Roman"/>
                          <a:cs typeface="Times New Roman"/>
                        </a:rPr>
                        <a:t>FERMO ASITE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5,89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1,03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22,10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0,00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0,74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0,49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6,01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3,81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783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latin typeface="Calibri"/>
                          <a:ea typeface="Times New Roman"/>
                          <a:cs typeface="Times New Roman"/>
                        </a:rPr>
                        <a:t>08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latin typeface="Calibri"/>
                          <a:ea typeface="Times New Roman"/>
                          <a:cs typeface="Times New Roman"/>
                        </a:rPr>
                        <a:t>ASCOLI SERVIZI COM - SECIT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5,70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2,87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22,43</a:t>
                      </a:r>
                      <a:endParaRPr lang="it-IT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0,00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3,76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1,22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27,39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7,17</a:t>
                      </a:r>
                      <a:endParaRPr lang="it-IT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899592" y="3573016"/>
          <a:ext cx="7200799" cy="1794750"/>
        </p:xfrm>
        <a:graphic>
          <a:graphicData uri="http://schemas.openxmlformats.org/drawingml/2006/table">
            <a:tbl>
              <a:tblPr/>
              <a:tblGrid>
                <a:gridCol w="429427"/>
                <a:gridCol w="488508"/>
                <a:gridCol w="489948"/>
                <a:gridCol w="489948"/>
                <a:gridCol w="465451"/>
                <a:gridCol w="464010"/>
                <a:gridCol w="491389"/>
                <a:gridCol w="514445"/>
                <a:gridCol w="514445"/>
                <a:gridCol w="500035"/>
                <a:gridCol w="500035"/>
                <a:gridCol w="655667"/>
                <a:gridCol w="648461"/>
                <a:gridCol w="549030"/>
              </a:tblGrid>
              <a:tr h="15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1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latin typeface="Calibri"/>
                          <a:ea typeface="Times New Roman"/>
                          <a:cs typeface="Times New Roman"/>
                        </a:rPr>
                        <a:t>RACCOLTE DIFFERENZIATE peso espresso in TON (codici CER 15.00.00 E 20.00.00) (TON)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7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bacino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CAR_15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CAR_20</a:t>
                      </a:r>
                      <a:endParaRPr lang="it-IT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PLA_15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PLA_20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LEG_15</a:t>
                      </a:r>
                      <a:endParaRPr lang="it-IT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LEG_20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VET_15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VET_20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MET_15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MET_20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MULTIMAT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ORGANICO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VERDE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5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01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5889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6915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4223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3544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4054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4378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253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267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508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8963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7533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5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02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1694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3770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2446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339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1742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2818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117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262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97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3563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2674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5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03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2913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6004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4397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71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27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2096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4136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833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533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380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13250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11512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5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04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540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14752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4015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110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103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2569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3001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6482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55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554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3495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24482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7418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5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05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2446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11218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4969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54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25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3498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1603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5317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221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652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3637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19746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10998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5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06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8005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12182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468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115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3410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10784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32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916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10008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45308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8324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5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07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3428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5566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3203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244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1266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4764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681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609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384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15985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4868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59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08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3568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7950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917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197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25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2164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1799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171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13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45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8418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18981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10377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59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28482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68357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24638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686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4179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20800</a:t>
                      </a:r>
                      <a:endParaRPr lang="it-IT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33282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13484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1227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3685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26552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150276</a:t>
                      </a:r>
                      <a:endParaRPr lang="it-IT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63704</a:t>
                      </a:r>
                      <a:endParaRPr lang="it-IT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50" marR="43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</a:tbl>
          </a:graphicData>
        </a:graphic>
      </p:graphicFrame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04/08/2016 Presentazione rapporto rifiuti Regione Marche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627784" y="404664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RESA di INTERCETTAZIONE</a:t>
            </a:r>
            <a:endParaRPr lang="it-IT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99592" y="306896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% frazioni merceologiche derivate da ANALISI</a:t>
            </a:r>
            <a:endParaRPr lang="it-IT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899592" y="558924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Raccolte differenziate suddivise per merceologia – raggruppamento BACINI </a:t>
            </a:r>
            <a:endParaRPr lang="it-IT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6" name="Immagine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142645"/>
            <a:ext cx="1224136" cy="61206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2987824" y="5733256"/>
            <a:ext cx="3025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B0F0"/>
                </a:solidFill>
                <a:hlinkClick r:id="rId4"/>
              </a:rPr>
              <a:t>https://orso.arpalombardia.it/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899592" y="1052736"/>
            <a:ext cx="1224136" cy="720080"/>
          </a:xfrm>
          <a:prstGeom prst="ellipse">
            <a:avLst/>
          </a:prstGeom>
          <a:solidFill>
            <a:schemeClr val="accent1">
              <a:alpha val="5000"/>
            </a:schemeClr>
          </a:solidFill>
          <a:ln w="444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8172400" y="3933056"/>
            <a:ext cx="971600" cy="648072"/>
          </a:xfrm>
          <a:prstGeom prst="ellipse">
            <a:avLst/>
          </a:prstGeom>
          <a:solidFill>
            <a:schemeClr val="accent1">
              <a:alpha val="5000"/>
            </a:schemeClr>
          </a:solidFill>
          <a:ln w="444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8532440" y="3645024"/>
            <a:ext cx="512440" cy="296416"/>
          </a:xfrm>
          <a:prstGeom prst="ellipse">
            <a:avLst/>
          </a:prstGeom>
          <a:solidFill>
            <a:schemeClr val="accent1">
              <a:alpha val="5000"/>
            </a:schemeClr>
          </a:solidFill>
          <a:ln w="444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1043608" y="4077072"/>
            <a:ext cx="2592288" cy="360040"/>
          </a:xfrm>
          <a:prstGeom prst="rect">
            <a:avLst/>
          </a:prstGeom>
          <a:solidFill>
            <a:schemeClr val="accent1">
              <a:alpha val="12000"/>
            </a:schemeClr>
          </a:solidFill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1043608" y="4653136"/>
            <a:ext cx="3312368" cy="864096"/>
          </a:xfrm>
          <a:prstGeom prst="rect">
            <a:avLst/>
          </a:prstGeom>
          <a:solidFill>
            <a:schemeClr val="accent1">
              <a:alpha val="12000"/>
            </a:schemeClr>
          </a:solidFill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12"/>
          <p:cNvSpPr/>
          <p:nvPr/>
        </p:nvSpPr>
        <p:spPr>
          <a:xfrm>
            <a:off x="467544" y="3861048"/>
            <a:ext cx="504056" cy="216024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13"/>
          <p:cNvSpPr/>
          <p:nvPr/>
        </p:nvSpPr>
        <p:spPr>
          <a:xfrm>
            <a:off x="467544" y="4437112"/>
            <a:ext cx="504056" cy="216024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04/08/2016 Presentazione rapporto rifiuti Regione Marche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2627784" y="980728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  <a:sym typeface="Symbol"/>
              </a:rPr>
              <a:t>	QUALI SONO I CAMPI OBBLIGATORI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17" name="Ovale 16"/>
          <p:cNvSpPr/>
          <p:nvPr/>
        </p:nvSpPr>
        <p:spPr>
          <a:xfrm>
            <a:off x="8172400" y="4581128"/>
            <a:ext cx="971600" cy="1071736"/>
          </a:xfrm>
          <a:prstGeom prst="ellipse">
            <a:avLst/>
          </a:prstGeom>
          <a:solidFill>
            <a:schemeClr val="accent1">
              <a:alpha val="5000"/>
            </a:schemeClr>
          </a:solidFill>
          <a:ln w="444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/>
      <p:bldP spid="17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30</a:t>
            </a:fld>
            <a:endParaRPr lang="it-IT"/>
          </a:p>
        </p:txBody>
      </p:sp>
      <p:pic>
        <p:nvPicPr>
          <p:cNvPr id="6" name="Immagine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142645"/>
            <a:ext cx="1224136" cy="612068"/>
          </a:xfrm>
          <a:prstGeom prst="rect">
            <a:avLst/>
          </a:prstGeom>
        </p:spPr>
      </p:pic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1475656" y="1052736"/>
          <a:ext cx="6096000" cy="1577340"/>
        </p:xfrm>
        <a:graphic>
          <a:graphicData uri="http://schemas.openxmlformats.org/drawingml/2006/table">
            <a:tbl>
              <a:tblPr/>
              <a:tblGrid>
                <a:gridCol w="653491"/>
                <a:gridCol w="2373782"/>
                <a:gridCol w="2168957"/>
                <a:gridCol w="899770"/>
              </a:tblGrid>
              <a:tr h="10795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latin typeface="Calibri"/>
                          <a:ea typeface="Times New Roman"/>
                          <a:cs typeface="Times New Roman"/>
                        </a:rPr>
                        <a:t>BACINO </a:t>
                      </a:r>
                      <a:r>
                        <a:rPr lang="it-IT" sz="900" b="1" dirty="0" err="1">
                          <a:latin typeface="Calibri"/>
                          <a:ea typeface="Times New Roman"/>
                          <a:cs typeface="Times New Roman"/>
                        </a:rPr>
                        <a:t>DI</a:t>
                      </a:r>
                      <a:r>
                        <a:rPr lang="it-IT" sz="900" b="1" dirty="0">
                          <a:latin typeface="Calibri"/>
                          <a:ea typeface="Times New Roman"/>
                          <a:cs typeface="Times New Roman"/>
                        </a:rPr>
                        <a:t> CONFERIMENTO</a:t>
                      </a:r>
                      <a:endParaRPr lang="it-IT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latin typeface="Calibri"/>
                          <a:ea typeface="Times New Roman"/>
                          <a:cs typeface="Times New Roman"/>
                        </a:rPr>
                        <a:t>RSU INDIFFERENZIATI </a:t>
                      </a:r>
                      <a:endParaRPr lang="it-IT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bacino</a:t>
                      </a:r>
                      <a:endParaRPr lang="it-IT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GESTORE</a:t>
                      </a:r>
                      <a:endParaRPr lang="it-IT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RUINDIFF kg</a:t>
                      </a:r>
                      <a:endParaRPr lang="it-IT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Ton</a:t>
                      </a:r>
                      <a:endParaRPr lang="it-IT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01</a:t>
                      </a:r>
                      <a:endParaRPr lang="it-IT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MARCHE MULTISERVIZI</a:t>
                      </a:r>
                      <a:endParaRPr lang="it-IT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30.989.535</a:t>
                      </a:r>
                      <a:endParaRPr lang="it-IT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30.990</a:t>
                      </a:r>
                      <a:endParaRPr lang="it-IT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02</a:t>
                      </a:r>
                      <a:endParaRPr lang="it-IT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MARCHE MULTISERVIZI</a:t>
                      </a:r>
                      <a:endParaRPr lang="it-IT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23.930.199</a:t>
                      </a:r>
                      <a:endParaRPr lang="it-IT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23.930</a:t>
                      </a:r>
                      <a:endParaRPr lang="it-IT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03</a:t>
                      </a:r>
                      <a:endParaRPr lang="it-IT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ASET</a:t>
                      </a:r>
                      <a:endParaRPr lang="it-IT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15.769.842</a:t>
                      </a:r>
                      <a:endParaRPr lang="it-IT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15.770</a:t>
                      </a:r>
                      <a:endParaRPr lang="it-IT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04</a:t>
                      </a:r>
                      <a:endParaRPr lang="it-IT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ASA CORINALDO</a:t>
                      </a:r>
                      <a:endParaRPr lang="it-IT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38.824.406</a:t>
                      </a:r>
                      <a:endParaRPr lang="it-IT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38.824</a:t>
                      </a:r>
                      <a:endParaRPr lang="it-IT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05</a:t>
                      </a:r>
                      <a:endParaRPr lang="it-IT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SOGENUS</a:t>
                      </a:r>
                      <a:endParaRPr lang="it-IT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34.268.703</a:t>
                      </a:r>
                      <a:endParaRPr lang="it-IT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34.269</a:t>
                      </a:r>
                      <a:endParaRPr lang="it-IT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06</a:t>
                      </a:r>
                      <a:endParaRPr lang="it-IT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COSMARI</a:t>
                      </a:r>
                      <a:endParaRPr lang="it-IT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36.964.855</a:t>
                      </a:r>
                      <a:endParaRPr lang="it-IT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36.965</a:t>
                      </a:r>
                      <a:endParaRPr lang="it-IT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07</a:t>
                      </a:r>
                      <a:endParaRPr lang="it-IT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ASITE</a:t>
                      </a:r>
                      <a:endParaRPr lang="it-IT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28.767.050</a:t>
                      </a:r>
                      <a:endParaRPr lang="it-IT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28.767</a:t>
                      </a:r>
                      <a:endParaRPr lang="it-IT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08</a:t>
                      </a:r>
                      <a:endParaRPr lang="it-IT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ECOIMPIANTI</a:t>
                      </a:r>
                      <a:endParaRPr lang="it-IT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45.209.319</a:t>
                      </a:r>
                      <a:endParaRPr lang="it-IT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45.209</a:t>
                      </a:r>
                      <a:endParaRPr lang="it-IT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539552" y="3212976"/>
          <a:ext cx="7848872" cy="2274570"/>
        </p:xfrm>
        <a:graphic>
          <a:graphicData uri="http://schemas.openxmlformats.org/drawingml/2006/table">
            <a:tbl>
              <a:tblPr/>
              <a:tblGrid>
                <a:gridCol w="353199"/>
                <a:gridCol w="1075295"/>
                <a:gridCol w="968551"/>
                <a:gridCol w="1081575"/>
                <a:gridCol w="1075295"/>
                <a:gridCol w="993668"/>
                <a:gridCol w="1230704"/>
                <a:gridCol w="1070585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latin typeface="Calibri"/>
                          <a:ea typeface="Times New Roman"/>
                          <a:cs typeface="Times New Roman"/>
                        </a:rPr>
                        <a:t>STIMA DEI QUANTITATIVI </a:t>
                      </a:r>
                      <a:r>
                        <a:rPr lang="it-IT" sz="1000" b="1" dirty="0" err="1">
                          <a:latin typeface="Calibri"/>
                          <a:ea typeface="Times New Roman"/>
                          <a:cs typeface="Times New Roman"/>
                        </a:rPr>
                        <a:t>DI</a:t>
                      </a:r>
                      <a:r>
                        <a:rPr lang="it-IT" sz="1000" b="1" dirty="0">
                          <a:latin typeface="Calibri"/>
                          <a:ea typeface="Times New Roman"/>
                          <a:cs typeface="Times New Roman"/>
                        </a:rPr>
                        <a:t> MATERIALE RECUPERABILE SFUGGITO ALLE RACC DIFF E SMALTITO IN DISCARICA (TON)</a:t>
                      </a:r>
                      <a:endParaRPr lang="it-IT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bacino</a:t>
                      </a:r>
                      <a:endParaRPr lang="it-IT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CARTA_SMALT_DISCARICA</a:t>
                      </a:r>
                      <a:endParaRPr lang="it-IT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PLA_SMALT_DISCARICA</a:t>
                      </a:r>
                      <a:endParaRPr lang="it-IT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LEGNO_SMALT_DISCARICA</a:t>
                      </a:r>
                      <a:endParaRPr lang="it-IT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VETRO_SMALT_DISCARICA</a:t>
                      </a:r>
                      <a:endParaRPr lang="it-IT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MET_SMALT_DISCARICA</a:t>
                      </a:r>
                      <a:endParaRPr lang="it-IT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ORGANICO_SMALT_DISCARICA</a:t>
                      </a:r>
                      <a:endParaRPr lang="it-IT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VERDE_SMALT_DISCARICA</a:t>
                      </a:r>
                      <a:endParaRPr lang="it-IT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01</a:t>
                      </a:r>
                      <a:endParaRPr lang="it-IT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4307</a:t>
                      </a:r>
                      <a:endParaRPr lang="it-IT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4587</a:t>
                      </a:r>
                      <a:endParaRPr lang="it-IT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554</a:t>
                      </a:r>
                      <a:endParaRPr lang="it-IT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807</a:t>
                      </a:r>
                      <a:endParaRPr lang="it-IT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457</a:t>
                      </a:r>
                      <a:endParaRPr lang="it-IT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4132</a:t>
                      </a:r>
                      <a:endParaRPr lang="it-IT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1351</a:t>
                      </a:r>
                      <a:endParaRPr lang="it-IT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02</a:t>
                      </a:r>
                      <a:endParaRPr lang="it-IT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3200</a:t>
                      </a:r>
                      <a:endParaRPr lang="it-IT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4686</a:t>
                      </a:r>
                      <a:endParaRPr lang="it-IT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217</a:t>
                      </a:r>
                      <a:endParaRPr lang="it-IT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it-IT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228</a:t>
                      </a:r>
                      <a:endParaRPr lang="it-IT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3135</a:t>
                      </a:r>
                      <a:endParaRPr lang="it-IT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5691</a:t>
                      </a:r>
                      <a:endParaRPr lang="it-IT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03</a:t>
                      </a:r>
                      <a:endParaRPr lang="it-IT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1867</a:t>
                      </a:r>
                      <a:endParaRPr lang="it-IT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3000</a:t>
                      </a:r>
                      <a:endParaRPr lang="it-IT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74</a:t>
                      </a:r>
                      <a:endParaRPr lang="it-IT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362</a:t>
                      </a:r>
                      <a:endParaRPr lang="it-IT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201</a:t>
                      </a:r>
                      <a:endParaRPr lang="it-IT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1006</a:t>
                      </a:r>
                      <a:endParaRPr lang="it-IT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350</a:t>
                      </a:r>
                      <a:endParaRPr lang="it-IT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04</a:t>
                      </a:r>
                      <a:endParaRPr lang="it-IT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9530</a:t>
                      </a:r>
                      <a:endParaRPr lang="it-IT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7682</a:t>
                      </a:r>
                      <a:endParaRPr lang="it-IT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28</a:t>
                      </a:r>
                      <a:endParaRPr lang="it-IT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212</a:t>
                      </a:r>
                      <a:endParaRPr lang="it-IT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760</a:t>
                      </a:r>
                      <a:endParaRPr lang="it-IT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3721</a:t>
                      </a:r>
                      <a:endParaRPr lang="it-IT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1204</a:t>
                      </a:r>
                      <a:endParaRPr lang="it-IT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05</a:t>
                      </a:r>
                      <a:endParaRPr lang="it-IT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5114</a:t>
                      </a:r>
                      <a:endParaRPr lang="it-IT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3818</a:t>
                      </a:r>
                      <a:endParaRPr lang="it-IT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192</a:t>
                      </a:r>
                      <a:endParaRPr lang="it-IT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908</a:t>
                      </a:r>
                      <a:endParaRPr lang="it-IT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803</a:t>
                      </a:r>
                      <a:endParaRPr lang="it-IT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5165</a:t>
                      </a:r>
                      <a:endParaRPr lang="it-IT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4024</a:t>
                      </a:r>
                      <a:endParaRPr lang="it-IT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06</a:t>
                      </a:r>
                      <a:endParaRPr lang="it-IT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5373</a:t>
                      </a:r>
                      <a:endParaRPr lang="it-IT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11515</a:t>
                      </a:r>
                      <a:endParaRPr lang="it-IT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it-IT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694</a:t>
                      </a:r>
                      <a:endParaRPr lang="it-IT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1038</a:t>
                      </a:r>
                      <a:endParaRPr lang="it-IT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5717</a:t>
                      </a:r>
                      <a:endParaRPr lang="it-IT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74</a:t>
                      </a:r>
                      <a:endParaRPr lang="it-IT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07</a:t>
                      </a:r>
                      <a:endParaRPr lang="it-IT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1990</a:t>
                      </a:r>
                      <a:endParaRPr lang="it-IT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6811</a:t>
                      </a:r>
                      <a:endParaRPr lang="it-IT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it-IT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212</a:t>
                      </a:r>
                      <a:endParaRPr lang="it-IT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141</a:t>
                      </a:r>
                      <a:endParaRPr lang="it-IT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1728</a:t>
                      </a:r>
                      <a:endParaRPr lang="it-IT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1096</a:t>
                      </a:r>
                      <a:endParaRPr lang="it-IT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08</a:t>
                      </a:r>
                      <a:endParaRPr lang="it-IT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3876</a:t>
                      </a:r>
                      <a:endParaRPr lang="it-IT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10318</a:t>
                      </a:r>
                      <a:endParaRPr lang="it-IT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2407</a:t>
                      </a:r>
                      <a:endParaRPr lang="it-IT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1700</a:t>
                      </a:r>
                      <a:endParaRPr lang="it-IT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624</a:t>
                      </a:r>
                      <a:endParaRPr lang="it-IT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12383</a:t>
                      </a:r>
                      <a:endParaRPr lang="it-IT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3241</a:t>
                      </a:r>
                      <a:endParaRPr lang="it-IT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35256</a:t>
                      </a:r>
                      <a:endParaRPr lang="it-IT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52416</a:t>
                      </a:r>
                      <a:endParaRPr lang="it-IT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3472</a:t>
                      </a:r>
                      <a:endParaRPr lang="it-IT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4896</a:t>
                      </a:r>
                      <a:endParaRPr lang="it-IT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4253</a:t>
                      </a:r>
                      <a:endParaRPr lang="it-IT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36987</a:t>
                      </a:r>
                      <a:endParaRPr lang="it-IT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17029</a:t>
                      </a:r>
                      <a:endParaRPr lang="it-IT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</a:tbl>
          </a:graphicData>
        </a:graphic>
      </p:graphicFrame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04/08/2016 Presentazione rapporto rifiuti Regione Marche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627784" y="404664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RESA di INTERCETTAZIONE</a:t>
            </a:r>
            <a:endParaRPr lang="it-IT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043608" y="558924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Ton frazioni merceologiche presumibilmente conferite in discarica - STIMA</a:t>
            </a:r>
            <a:endParaRPr lang="it-IT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547664" y="2708920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Ton RSU smaltite in ogni bacino (discarica o TMB )</a:t>
            </a:r>
            <a:endParaRPr lang="it-IT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142645"/>
            <a:ext cx="1224136" cy="612068"/>
          </a:xfrm>
          <a:prstGeom prst="rect">
            <a:avLst/>
          </a:prstGeom>
        </p:spPr>
      </p:pic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827584" y="980728"/>
          <a:ext cx="7344816" cy="2143500"/>
        </p:xfrm>
        <a:graphic>
          <a:graphicData uri="http://schemas.openxmlformats.org/drawingml/2006/table">
            <a:tbl>
              <a:tblPr/>
              <a:tblGrid>
                <a:gridCol w="515606"/>
                <a:gridCol w="900475"/>
                <a:gridCol w="1040026"/>
                <a:gridCol w="912226"/>
                <a:gridCol w="903412"/>
                <a:gridCol w="1013584"/>
                <a:gridCol w="1164888"/>
                <a:gridCol w="894599"/>
              </a:tblGrid>
              <a:tr h="2132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>
                          <a:latin typeface="Calibri"/>
                          <a:ea typeface="Times New Roman"/>
                          <a:cs typeface="Times New Roman"/>
                        </a:rPr>
                        <a:t>RESA </a:t>
                      </a:r>
                      <a:r>
                        <a:rPr lang="it-IT" sz="1050" b="1" dirty="0" err="1">
                          <a:latin typeface="Calibri"/>
                          <a:ea typeface="Times New Roman"/>
                          <a:cs typeface="Times New Roman"/>
                        </a:rPr>
                        <a:t>DI</a:t>
                      </a:r>
                      <a:r>
                        <a:rPr lang="it-IT" sz="1050" b="1" dirty="0">
                          <a:latin typeface="Calibri"/>
                          <a:ea typeface="Times New Roman"/>
                          <a:cs typeface="Times New Roman"/>
                        </a:rPr>
                        <a:t> INTERCETTAZIONE</a:t>
                      </a:r>
                      <a:endParaRPr lang="it-IT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24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latin typeface="Calibri"/>
                          <a:ea typeface="Times New Roman"/>
                          <a:cs typeface="Times New Roman"/>
                        </a:rPr>
                        <a:t>bacino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 err="1">
                          <a:latin typeface="Calibri"/>
                          <a:ea typeface="Times New Roman"/>
                          <a:cs typeface="Times New Roman"/>
                        </a:rPr>
                        <a:t>RESA_CARTA</a:t>
                      </a:r>
                      <a:endParaRPr lang="it-IT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>
                          <a:latin typeface="Calibri"/>
                          <a:ea typeface="Times New Roman"/>
                          <a:cs typeface="Times New Roman"/>
                        </a:rPr>
                        <a:t>RESA_IMB_PLA</a:t>
                      </a:r>
                      <a:endParaRPr lang="it-IT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latin typeface="Calibri"/>
                          <a:ea typeface="Times New Roman"/>
                          <a:cs typeface="Times New Roman"/>
                        </a:rPr>
                        <a:t>RESA_LEGNO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latin typeface="Calibri"/>
                          <a:ea typeface="Times New Roman"/>
                          <a:cs typeface="Times New Roman"/>
                        </a:rPr>
                        <a:t>RESA_VETRO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latin typeface="Calibri"/>
                          <a:ea typeface="Times New Roman"/>
                          <a:cs typeface="Times New Roman"/>
                        </a:rPr>
                        <a:t>RESA_METALLI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latin typeface="Calibri"/>
                          <a:ea typeface="Times New Roman"/>
                          <a:cs typeface="Times New Roman"/>
                        </a:rPr>
                        <a:t>RESA_ORGANICO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latin typeface="Calibri"/>
                          <a:ea typeface="Times New Roman"/>
                          <a:cs typeface="Times New Roman"/>
                        </a:rPr>
                        <a:t>RESA_VERDE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11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latin typeface="Calibri"/>
                          <a:ea typeface="Times New Roman"/>
                          <a:cs typeface="Times New Roman"/>
                        </a:rPr>
                        <a:t>01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75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48</a:t>
                      </a:r>
                      <a:endParaRPr lang="it-IT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93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84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53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68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85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211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latin typeface="Calibri"/>
                          <a:ea typeface="Times New Roman"/>
                          <a:cs typeface="Times New Roman"/>
                        </a:rPr>
                        <a:t>02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63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34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91</a:t>
                      </a:r>
                      <a:endParaRPr lang="it-IT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100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62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53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32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211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latin typeface="Calibri"/>
                          <a:ea typeface="Times New Roman"/>
                          <a:cs typeface="Times New Roman"/>
                        </a:rPr>
                        <a:t>03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83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60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97</a:t>
                      </a:r>
                      <a:endParaRPr lang="it-IT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93</a:t>
                      </a:r>
                      <a:endParaRPr lang="it-IT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82</a:t>
                      </a:r>
                      <a:endParaRPr lang="it-IT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93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97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211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latin typeface="Calibri"/>
                          <a:ea typeface="Times New Roman"/>
                          <a:cs typeface="Times New Roman"/>
                        </a:rPr>
                        <a:t>04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62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35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99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98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45</a:t>
                      </a:r>
                      <a:endParaRPr lang="it-IT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87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86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211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latin typeface="Calibri"/>
                          <a:ea typeface="Times New Roman"/>
                          <a:cs typeface="Times New Roman"/>
                        </a:rPr>
                        <a:t>05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73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57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95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88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52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79</a:t>
                      </a:r>
                      <a:endParaRPr lang="it-IT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73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211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latin typeface="Calibri"/>
                          <a:ea typeface="Times New Roman"/>
                          <a:cs typeface="Times New Roman"/>
                        </a:rPr>
                        <a:t>06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79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100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94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48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89</a:t>
                      </a:r>
                      <a:endParaRPr lang="it-IT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99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211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latin typeface="Calibri"/>
                          <a:ea typeface="Times New Roman"/>
                          <a:cs typeface="Times New Roman"/>
                        </a:rPr>
                        <a:t>07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82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34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100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96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81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90</a:t>
                      </a:r>
                      <a:endParaRPr lang="it-IT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82</a:t>
                      </a:r>
                      <a:endParaRPr lang="it-IT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224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latin typeface="Calibri"/>
                          <a:ea typeface="Times New Roman"/>
                          <a:cs typeface="Times New Roman"/>
                        </a:rPr>
                        <a:t>08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75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48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54</a:t>
                      </a:r>
                      <a:endParaRPr lang="it-IT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61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76</a:t>
                      </a:r>
                      <a:endParaRPr lang="it-IT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827584" y="3789040"/>
          <a:ext cx="7344816" cy="1944219"/>
        </p:xfrm>
        <a:graphic>
          <a:graphicData uri="http://schemas.openxmlformats.org/drawingml/2006/table">
            <a:tbl>
              <a:tblPr/>
              <a:tblGrid>
                <a:gridCol w="1103191"/>
                <a:gridCol w="1095846"/>
                <a:gridCol w="1116412"/>
                <a:gridCol w="1112005"/>
                <a:gridCol w="1094378"/>
                <a:gridCol w="715385"/>
                <a:gridCol w="1107599"/>
              </a:tblGrid>
              <a:tr h="194509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RESA </a:t>
                      </a:r>
                      <a:r>
                        <a:rPr lang="it-IT" sz="1050" b="1" dirty="0" err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</a:t>
                      </a:r>
                      <a:r>
                        <a:rPr lang="it-IT" sz="105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INTERCETTAZIONE CON MULTIMATERIALE</a:t>
                      </a:r>
                      <a:endParaRPr lang="it-IT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945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CARTA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PLASTICA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LEGNO</a:t>
                      </a:r>
                      <a:endParaRPr lang="it-IT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VETRO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METALLI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ORGANICO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VERDE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945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75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93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84</a:t>
                      </a:r>
                      <a:endParaRPr lang="it-IT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54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68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85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945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63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35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91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100</a:t>
                      </a:r>
                      <a:endParaRPr lang="it-IT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63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53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32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9363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83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60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97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93</a:t>
                      </a:r>
                      <a:endParaRPr lang="it-IT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82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93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97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945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63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39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99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98</a:t>
                      </a:r>
                      <a:endParaRPr lang="it-IT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51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87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86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945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74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60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95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88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57</a:t>
                      </a:r>
                      <a:endParaRPr lang="it-IT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79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73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945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79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40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100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94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61</a:t>
                      </a:r>
                      <a:endParaRPr lang="it-IT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89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99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945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82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34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100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96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82</a:t>
                      </a:r>
                      <a:endParaRPr lang="it-IT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90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82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945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75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40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48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59</a:t>
                      </a:r>
                      <a:endParaRPr lang="it-IT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58</a:t>
                      </a:r>
                      <a:endParaRPr lang="it-IT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61</a:t>
                      </a:r>
                      <a:endParaRPr lang="it-IT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76</a:t>
                      </a:r>
                      <a:endParaRPr lang="it-IT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</a:tbl>
          </a:graphicData>
        </a:graphic>
      </p:graphicFrame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04/08/2016 Presentazione rapporto rifiuti Regione Marche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627784" y="404664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RESA di INTERCETTAZIONE</a:t>
            </a:r>
            <a:endParaRPr lang="it-IT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115616" y="5805264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valori espressi in percentuale – calcolo RD con MULTIMATERIALE</a:t>
            </a:r>
            <a:endParaRPr lang="it-IT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971600" y="3284984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valori espressi in percentuale – calcolo RD</a:t>
            </a:r>
            <a:endParaRPr lang="it-IT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32</a:t>
            </a:fld>
            <a:endParaRPr lang="it-IT"/>
          </a:p>
        </p:txBody>
      </p:sp>
      <p:pic>
        <p:nvPicPr>
          <p:cNvPr id="6" name="Immagine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142645"/>
            <a:ext cx="1224136" cy="61206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79512" y="992917"/>
            <a:ext cx="886608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0" indent="-1143000" algn="just">
              <a:buFont typeface="+mj-lt"/>
              <a:buAutoNum type="arabicPeriod"/>
            </a:pPr>
            <a:endParaRPr lang="it-IT" sz="2400" b="1" dirty="0" smtClean="0">
              <a:solidFill>
                <a:srgbClr val="0070C0"/>
              </a:solidFill>
            </a:endParaRPr>
          </a:p>
          <a:p>
            <a:pPr marL="1143000" indent="-1143000" algn="just">
              <a:buFont typeface="+mj-lt"/>
              <a:buAutoNum type="arabicPeriod"/>
            </a:pPr>
            <a:r>
              <a:rPr lang="it-IT" sz="2400" b="1" dirty="0" smtClean="0">
                <a:solidFill>
                  <a:srgbClr val="0070C0"/>
                </a:solidFill>
              </a:rPr>
              <a:t>Tutti gli uditori intervenuti</a:t>
            </a:r>
          </a:p>
          <a:p>
            <a:pPr marL="1143000" indent="-1143000" algn="just">
              <a:buFont typeface="+mj-lt"/>
              <a:buAutoNum type="arabicPeriod"/>
            </a:pPr>
            <a:r>
              <a:rPr lang="it-IT" sz="2400" b="1" dirty="0" smtClean="0">
                <a:solidFill>
                  <a:srgbClr val="0070C0"/>
                </a:solidFill>
              </a:rPr>
              <a:t>DTS – DG – DDPP ARPAM</a:t>
            </a:r>
          </a:p>
          <a:p>
            <a:pPr marL="1143000" indent="-1143000" algn="just">
              <a:buFont typeface="+mj-lt"/>
              <a:buAutoNum type="arabicPeriod"/>
            </a:pPr>
            <a:r>
              <a:rPr lang="it-IT" sz="2400" b="1" dirty="0" smtClean="0">
                <a:solidFill>
                  <a:srgbClr val="0070C0"/>
                </a:solidFill>
              </a:rPr>
              <a:t>Regione Marche (Patrizia, Paola, Angelo &amp; Francesca)</a:t>
            </a:r>
          </a:p>
          <a:p>
            <a:pPr marL="1143000" indent="-1143000" algn="just">
              <a:buFont typeface="+mj-lt"/>
              <a:buAutoNum type="arabicPeriod"/>
            </a:pPr>
            <a:r>
              <a:rPr lang="it-IT" sz="2400" b="1" dirty="0" smtClean="0">
                <a:solidFill>
                  <a:srgbClr val="0070C0"/>
                </a:solidFill>
              </a:rPr>
              <a:t>Legambiente (Andrea &amp; Francesca)</a:t>
            </a:r>
          </a:p>
          <a:p>
            <a:pPr marL="1143000" indent="-1143000" algn="just">
              <a:buFont typeface="+mj-lt"/>
              <a:buAutoNum type="arabicPeriod"/>
            </a:pPr>
            <a:r>
              <a:rPr lang="it-IT" sz="2400" b="1" dirty="0" smtClean="0">
                <a:solidFill>
                  <a:srgbClr val="0070C0"/>
                </a:solidFill>
              </a:rPr>
              <a:t>CONAI ed i consorzi</a:t>
            </a:r>
          </a:p>
          <a:p>
            <a:pPr marL="1143000" indent="-1143000" algn="just">
              <a:buFont typeface="+mj-lt"/>
              <a:buAutoNum type="arabicPeriod"/>
            </a:pPr>
            <a:r>
              <a:rPr lang="it-IT" sz="2400" b="1" dirty="0" smtClean="0">
                <a:solidFill>
                  <a:srgbClr val="0070C0"/>
                </a:solidFill>
              </a:rPr>
              <a:t>Gestori</a:t>
            </a:r>
          </a:p>
          <a:p>
            <a:pPr marL="1143000" indent="-1143000" algn="ctr"/>
            <a:r>
              <a:rPr lang="it-IT" sz="2400" b="1" dirty="0" smtClean="0">
                <a:solidFill>
                  <a:srgbClr val="FF0000"/>
                </a:solidFill>
              </a:rPr>
              <a:t>SOPRATTUTTO</a:t>
            </a:r>
          </a:p>
          <a:p>
            <a:pPr marL="1143000" indent="-1143000" algn="just">
              <a:buFont typeface="+mj-lt"/>
              <a:buAutoNum type="arabicPeriod" startAt="7"/>
            </a:pPr>
            <a:r>
              <a:rPr lang="it-IT" sz="2400" b="1" dirty="0" smtClean="0">
                <a:solidFill>
                  <a:srgbClr val="00B050"/>
                </a:solidFill>
              </a:rPr>
              <a:t>I tecnici dei comuni e delle aziende</a:t>
            </a:r>
          </a:p>
          <a:p>
            <a:pPr marL="1143000" indent="-1143000" algn="just">
              <a:buFont typeface="+mj-lt"/>
              <a:buAutoNum type="arabicPeriod" startAt="7"/>
            </a:pPr>
            <a:r>
              <a:rPr lang="it-IT" sz="2400" b="1" dirty="0" smtClean="0">
                <a:solidFill>
                  <a:srgbClr val="00B050"/>
                </a:solidFill>
              </a:rPr>
              <a:t>Laura Baldassari</a:t>
            </a:r>
          </a:p>
          <a:p>
            <a:pPr marL="1143000" indent="-1143000" algn="just">
              <a:buFont typeface="+mj-lt"/>
              <a:buAutoNum type="arabicPeriod" startAt="7"/>
            </a:pPr>
            <a:r>
              <a:rPr lang="it-IT" sz="2400" b="1" dirty="0" smtClean="0">
                <a:solidFill>
                  <a:srgbClr val="00B050"/>
                </a:solidFill>
              </a:rPr>
              <a:t>Maria Gabriella Garbuglia</a:t>
            </a:r>
          </a:p>
          <a:p>
            <a:pPr marL="1143000" indent="-1143000" algn="just">
              <a:buFont typeface="+mj-lt"/>
              <a:buAutoNum type="arabicPeriod" startAt="7"/>
            </a:pPr>
            <a:r>
              <a:rPr lang="it-IT" sz="2400" b="1" dirty="0" smtClean="0">
                <a:solidFill>
                  <a:srgbClr val="00B050"/>
                </a:solidFill>
              </a:rPr>
              <a:t>Università di Bologna – Chimica per i materiali e l’ambiente</a:t>
            </a:r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04/08/2016 Presentazione rapporto rifiuti Regione Marche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3419872" y="488866"/>
            <a:ext cx="2232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0070C0"/>
                </a:solidFill>
              </a:rPr>
              <a:t>Grazie</a:t>
            </a:r>
            <a:r>
              <a:rPr lang="it-IT" sz="4000" b="1" dirty="0" smtClean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2049" name="Picture 1" descr="S:\RIFIUTI_DISCARICHE_CAVE\Sezione_Regionale_Catasto_Rifiuti 2014\Convegno RD 2014\panoramiche\DSC006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36512" y="5504577"/>
            <a:ext cx="9144000" cy="1380806"/>
          </a:xfrm>
          <a:prstGeom prst="rect">
            <a:avLst/>
          </a:prstGeom>
          <a:noFill/>
        </p:spPr>
      </p:pic>
      <p:sp>
        <p:nvSpPr>
          <p:cNvPr id="10" name="Segnaposto piè di pagina 4"/>
          <p:cNvSpPr txBox="1">
            <a:spLocks/>
          </p:cNvSpPr>
          <p:nvPr/>
        </p:nvSpPr>
        <p:spPr>
          <a:xfrm>
            <a:off x="2267744" y="213705"/>
            <a:ext cx="53285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04/08/2016 Presentazione rapporto rifiuti Regione Marche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Immagine 10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0"/>
            <a:ext cx="1224136" cy="612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6" name="Immagine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142645"/>
            <a:ext cx="1224136" cy="61206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212291" y="476672"/>
            <a:ext cx="27998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589A"/>
                </a:solidFill>
              </a:rPr>
              <a:t>CODICE CER RIFIUTO</a:t>
            </a:r>
          </a:p>
          <a:p>
            <a:pPr algn="ctr"/>
            <a:r>
              <a:rPr lang="it-IT" sz="3600" b="1" dirty="0" smtClean="0">
                <a:solidFill>
                  <a:srgbClr val="FF0000"/>
                </a:solidFill>
              </a:rPr>
              <a:t>00</a:t>
            </a:r>
            <a:r>
              <a:rPr lang="it-IT" sz="3600" b="1" dirty="0" smtClean="0"/>
              <a:t> . </a:t>
            </a:r>
            <a:r>
              <a:rPr lang="it-IT" sz="3600" b="1" dirty="0" smtClean="0">
                <a:solidFill>
                  <a:srgbClr val="00B0F0"/>
                </a:solidFill>
              </a:rPr>
              <a:t>00</a:t>
            </a:r>
            <a:r>
              <a:rPr lang="it-IT" sz="3600" b="1" dirty="0" smtClean="0"/>
              <a:t> . 00</a:t>
            </a:r>
            <a:endParaRPr lang="it-IT" sz="36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23528" y="620688"/>
            <a:ext cx="2331792" cy="175432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</a:rPr>
              <a:t>processo</a:t>
            </a:r>
          </a:p>
          <a:p>
            <a:pPr algn="ctr"/>
            <a:r>
              <a:rPr lang="it-IT" sz="3600" b="1" dirty="0" smtClean="0">
                <a:solidFill>
                  <a:srgbClr val="FF0000"/>
                </a:solidFill>
              </a:rPr>
              <a:t>produttivo </a:t>
            </a:r>
          </a:p>
          <a:p>
            <a:pPr algn="ctr"/>
            <a:r>
              <a:rPr lang="it-IT" sz="3600" b="1" dirty="0" smtClean="0">
                <a:solidFill>
                  <a:srgbClr val="FF0000"/>
                </a:solidFill>
              </a:rPr>
              <a:t>generale</a:t>
            </a:r>
            <a:endParaRPr lang="it-IT" sz="36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563888" y="2060848"/>
            <a:ext cx="1883016" cy="1200329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00B0F0"/>
                </a:solidFill>
              </a:rPr>
              <a:t>processo</a:t>
            </a:r>
          </a:p>
          <a:p>
            <a:pPr algn="ctr"/>
            <a:r>
              <a:rPr lang="it-IT" sz="3600" b="1" dirty="0" smtClean="0">
                <a:solidFill>
                  <a:srgbClr val="00B0F0"/>
                </a:solidFill>
              </a:rPr>
              <a:t>specifico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660232" y="666562"/>
            <a:ext cx="2160848" cy="1754326"/>
          </a:xfrm>
          <a:prstGeom prst="rect">
            <a:avLst/>
          </a:prstGeom>
          <a:noFill/>
          <a:ln w="508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smtClean="0"/>
              <a:t>tipo di</a:t>
            </a:r>
          </a:p>
          <a:p>
            <a:pPr algn="ctr"/>
            <a:r>
              <a:rPr lang="it-IT" sz="3600" b="1" dirty="0" smtClean="0"/>
              <a:t>rifiuto </a:t>
            </a:r>
          </a:p>
          <a:p>
            <a:pPr algn="ctr"/>
            <a:r>
              <a:rPr lang="it-IT" sz="3600" b="1" dirty="0" smtClean="0"/>
              <a:t>che deriva</a:t>
            </a:r>
            <a:endParaRPr lang="it-IT" sz="3600" b="1" dirty="0"/>
          </a:p>
        </p:txBody>
      </p:sp>
      <p:sp>
        <p:nvSpPr>
          <p:cNvPr id="13" name="Freccia a destra 12"/>
          <p:cNvSpPr/>
          <p:nvPr/>
        </p:nvSpPr>
        <p:spPr>
          <a:xfrm>
            <a:off x="6012160" y="1052736"/>
            <a:ext cx="432048" cy="288032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/>
          <p:cNvSpPr/>
          <p:nvPr/>
        </p:nvSpPr>
        <p:spPr>
          <a:xfrm rot="10800000">
            <a:off x="2843808" y="1052736"/>
            <a:ext cx="432048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destra 15"/>
          <p:cNvSpPr/>
          <p:nvPr/>
        </p:nvSpPr>
        <p:spPr>
          <a:xfrm rot="5400000">
            <a:off x="4283968" y="1556792"/>
            <a:ext cx="432048" cy="288032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971600" y="3429001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600" b="1" dirty="0" smtClean="0">
                <a:solidFill>
                  <a:srgbClr val="FF0000"/>
                </a:solidFill>
              </a:rPr>
              <a:t>15.	RIFIUTI </a:t>
            </a:r>
            <a:r>
              <a:rPr lang="it-IT" sz="1600" b="1" dirty="0" err="1" smtClean="0">
                <a:solidFill>
                  <a:srgbClr val="FF0000"/>
                </a:solidFill>
              </a:rPr>
              <a:t>DI</a:t>
            </a:r>
            <a:r>
              <a:rPr lang="it-IT" sz="1600" b="1" dirty="0" smtClean="0">
                <a:solidFill>
                  <a:srgbClr val="FF0000"/>
                </a:solidFill>
              </a:rPr>
              <a:t> IMBALLAGGIO, ASSORBENTI, STRACCI, MATERIALI 	FILTRANTI E INDUMENTI PROTETTIVI (NON SPECIFICATI 	ALTRIMENTI)</a:t>
            </a:r>
          </a:p>
          <a:p>
            <a:pPr lvl="0"/>
            <a:r>
              <a:rPr lang="it-IT" sz="1600" b="1" dirty="0" smtClean="0">
                <a:solidFill>
                  <a:srgbClr val="FF0000"/>
                </a:solidFill>
              </a:rPr>
              <a:t>15.</a:t>
            </a:r>
            <a:r>
              <a:rPr lang="it-IT" sz="1600" b="1" dirty="0" smtClean="0"/>
              <a:t>	</a:t>
            </a:r>
            <a:r>
              <a:rPr lang="it-IT" sz="1600" b="1" dirty="0" smtClean="0">
                <a:solidFill>
                  <a:srgbClr val="00B0F0"/>
                </a:solidFill>
              </a:rPr>
              <a:t>01	imballaggi (compresi i rifiuti urbani di imballaggio 			oggetto di raccolta differenziata)</a:t>
            </a:r>
          </a:p>
          <a:p>
            <a:pPr lvl="0"/>
            <a:r>
              <a:rPr lang="it-IT" sz="1600" b="1" dirty="0" smtClean="0">
                <a:solidFill>
                  <a:srgbClr val="FF0000"/>
                </a:solidFill>
              </a:rPr>
              <a:t>20.</a:t>
            </a:r>
            <a:r>
              <a:rPr lang="it-IT" sz="1600" b="1" dirty="0" smtClean="0"/>
              <a:t>	</a:t>
            </a:r>
            <a:r>
              <a:rPr lang="it-IT" sz="1600" b="1" dirty="0" smtClean="0">
                <a:solidFill>
                  <a:srgbClr val="FF0000"/>
                </a:solidFill>
              </a:rPr>
              <a:t>RIFIUTI URBANI (RIFIUTI DOMESTICI E ASSIMILABILI PRODOTTI DA 	ATTIVITÀ COMMERCIALI E INDUSTRIALI NONCHÉ DALLE 	ISTITUZIONI) INCLUSI I RIFIUTI DELLA RACCOLTA DIFFERENZIATA</a:t>
            </a:r>
          </a:p>
          <a:p>
            <a:pPr lvl="0"/>
            <a:r>
              <a:rPr lang="it-IT" sz="1600" b="1" dirty="0" smtClean="0">
                <a:solidFill>
                  <a:srgbClr val="FF0000"/>
                </a:solidFill>
              </a:rPr>
              <a:t>20.</a:t>
            </a:r>
            <a:r>
              <a:rPr lang="it-IT" sz="1600" b="1" dirty="0" smtClean="0"/>
              <a:t>	</a:t>
            </a:r>
            <a:r>
              <a:rPr lang="it-IT" sz="1600" b="1" dirty="0" smtClean="0">
                <a:solidFill>
                  <a:srgbClr val="00B0F0"/>
                </a:solidFill>
              </a:rPr>
              <a:t>01</a:t>
            </a:r>
            <a:r>
              <a:rPr lang="it-IT" sz="1600" b="1" dirty="0" smtClean="0"/>
              <a:t>	</a:t>
            </a:r>
            <a:r>
              <a:rPr lang="it-IT" sz="1600" b="1" dirty="0" smtClean="0">
                <a:solidFill>
                  <a:srgbClr val="00B0F0"/>
                </a:solidFill>
              </a:rPr>
              <a:t>frazioni oggetto di raccolta differenziata</a:t>
            </a:r>
          </a:p>
          <a:p>
            <a:pPr lvl="0"/>
            <a:r>
              <a:rPr lang="it-IT" sz="1600" b="1" dirty="0" smtClean="0">
                <a:solidFill>
                  <a:srgbClr val="FF0000"/>
                </a:solidFill>
              </a:rPr>
              <a:t>20.</a:t>
            </a:r>
            <a:r>
              <a:rPr lang="it-IT" sz="1600" b="1" dirty="0" smtClean="0"/>
              <a:t>	</a:t>
            </a:r>
            <a:r>
              <a:rPr lang="it-IT" sz="1600" b="1" dirty="0" smtClean="0">
                <a:solidFill>
                  <a:srgbClr val="00B0F0"/>
                </a:solidFill>
              </a:rPr>
              <a:t>03</a:t>
            </a:r>
            <a:r>
              <a:rPr lang="it-IT" sz="1600" b="1" dirty="0" smtClean="0"/>
              <a:t>	</a:t>
            </a:r>
            <a:r>
              <a:rPr lang="it-IT" sz="1600" b="1" dirty="0" smtClean="0">
                <a:solidFill>
                  <a:srgbClr val="00B0F0"/>
                </a:solidFill>
              </a:rPr>
              <a:t>altri rifiuti urbani</a:t>
            </a:r>
          </a:p>
          <a:p>
            <a:endParaRPr lang="it-IT" dirty="0"/>
          </a:p>
        </p:txBody>
      </p:sp>
      <p:sp>
        <p:nvSpPr>
          <p:cNvPr id="1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04/08/2016 Presentazione rapporto rifiuti Regione Marche</a:t>
            </a:r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>
            <a:off x="3419872" y="0"/>
            <a:ext cx="1905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it-IT" b="1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00589A"/>
                </a:solidFill>
              </a:rPr>
              <a:t>Utilizzo codici 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5" grpId="0" animBg="1"/>
      <p:bldP spid="16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6" name="Immagine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142645"/>
            <a:ext cx="1224136" cy="61206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187624" y="1916832"/>
            <a:ext cx="6534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0070C0"/>
                </a:solidFill>
              </a:rPr>
              <a:t>20.03.01 per quali rifiuti viene usato?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475656" y="692696"/>
            <a:ext cx="6557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0070C0"/>
                </a:solidFill>
              </a:rPr>
              <a:t>20.03.01 che tipo di rifiuto identifica?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907704" y="1340768"/>
            <a:ext cx="5779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00B050"/>
                </a:solidFill>
              </a:rPr>
              <a:t>20.03.01 = RIFIUTI URBANI INDIFFERENZIATI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619672" y="2708920"/>
            <a:ext cx="615021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3200" b="1" dirty="0" smtClean="0">
                <a:solidFill>
                  <a:srgbClr val="00B050"/>
                </a:solidFill>
              </a:rPr>
              <a:t>RIFIUTI URBANI INDIFFERENZIATI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400" b="1" dirty="0" smtClean="0">
                <a:solidFill>
                  <a:srgbClr val="FFC000"/>
                </a:solidFill>
              </a:rPr>
              <a:t>CIMITERIALI  ???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400" b="1" dirty="0" smtClean="0">
                <a:solidFill>
                  <a:srgbClr val="FFC000"/>
                </a:solidFill>
              </a:rPr>
              <a:t>SPAZZAMENTO STRADE ???	</a:t>
            </a:r>
            <a:r>
              <a:rPr lang="it-IT" sz="2400" b="1" dirty="0" smtClean="0">
                <a:solidFill>
                  <a:srgbClr val="00B050"/>
                </a:solidFill>
              </a:rPr>
              <a:t>(20.03.03)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400" b="1" dirty="0" smtClean="0">
                <a:solidFill>
                  <a:srgbClr val="FF0000"/>
                </a:solidFill>
              </a:rPr>
              <a:t>MULTIMATERIALE ???		</a:t>
            </a:r>
            <a:r>
              <a:rPr lang="it-IT" sz="2400" b="1" dirty="0" smtClean="0">
                <a:solidFill>
                  <a:srgbClr val="00B050"/>
                </a:solidFill>
              </a:rPr>
              <a:t>(15.01.06)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3200" b="1" dirty="0" smtClean="0">
                <a:solidFill>
                  <a:srgbClr val="00B050"/>
                </a:solidFill>
              </a:rPr>
              <a:t>RIFIUTI DA ALLUVIUONI !!!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400" b="1" dirty="0" smtClean="0">
                <a:solidFill>
                  <a:srgbClr val="FFC000"/>
                </a:solidFill>
              </a:rPr>
              <a:t>PULIZIA ARENILI</a:t>
            </a:r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04/08/2016 Presentazione rapporto rifiuti Regione Marche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3419872" y="0"/>
            <a:ext cx="1905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it-IT" b="1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00589A"/>
                </a:solidFill>
              </a:rPr>
              <a:t>Utilizzo codici 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60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60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620"/>
                            </p:stCondLst>
                            <p:childTnLst>
                              <p:par>
                                <p:cTn id="4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40"/>
                            </p:stCondLst>
                            <p:childTnLst>
                              <p:par>
                                <p:cTn id="4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6" name="Immagine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142645"/>
            <a:ext cx="1224136" cy="612068"/>
          </a:xfrm>
          <a:prstGeom prst="rect">
            <a:avLst/>
          </a:prstGeom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67544" y="836712"/>
            <a:ext cx="828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La formula per il calcolo della percentuale di raccolta differenziata è espressa da:</a:t>
            </a:r>
            <a:endParaRPr kumimoji="0" lang="it-IT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1331640" y="1556792"/>
          <a:ext cx="6096000" cy="914400"/>
        </p:xfrm>
        <a:graphic>
          <a:graphicData uri="http://schemas.openxmlformats.org/drawingml/2006/table">
            <a:tbl>
              <a:tblPr/>
              <a:tblGrid>
                <a:gridCol w="792088"/>
                <a:gridCol w="5303912"/>
              </a:tblGrid>
              <a:tr h="0">
                <a:tc>
                  <a:txBody>
                    <a:bodyPr/>
                    <a:lstStyle/>
                    <a:p>
                      <a:pPr marR="8953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R.D.mat</a:t>
                      </a:r>
                      <a:endParaRPr kumimoji="0" lang="it-IT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R.D. 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-------------------------------------------------------------</a:t>
                      </a:r>
                      <a:endParaRPr kumimoji="0" lang="it-IT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R.D.mat</a:t>
                      </a:r>
                      <a:r>
                        <a:rPr kumimoji="0" lang="it-IT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  + R.I. + </a:t>
                      </a:r>
                      <a:r>
                        <a:rPr kumimoji="0" lang="it-IT" sz="1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R.U.sep.</a:t>
                      </a:r>
                      <a:r>
                        <a:rPr kumimoji="0" lang="it-IT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it-IT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+ </a:t>
                      </a:r>
                      <a:r>
                        <a:rPr kumimoji="0" lang="it-IT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R.U.P.</a:t>
                      </a:r>
                      <a:r>
                        <a:rPr kumimoji="0" lang="it-IT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 + </a:t>
                      </a:r>
                      <a:r>
                        <a:rPr kumimoji="0" lang="it-IT" sz="1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R.D.Energ</a:t>
                      </a:r>
                      <a:r>
                        <a:rPr kumimoji="0" lang="it-IT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1187624" y="2564904"/>
            <a:ext cx="56166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 smtClean="0">
                <a:ea typeface="Calibri" pitchFamily="34" charset="0"/>
                <a:cs typeface="Times New Roman" pitchFamily="18" charset="0"/>
              </a:rPr>
              <a:t>ove le voci indicano rispettivamente: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it-IT" b="1" dirty="0" smtClean="0"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R.D. mat.	= 	raccolta differenziata a recupero di 		materia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 smtClean="0">
                <a:ea typeface="Calibri" pitchFamily="34" charset="0"/>
                <a:cs typeface="Times New Roman" pitchFamily="18" charset="0"/>
              </a:rPr>
              <a:t>R.I. 	= 	rifiuti raccolti in modo 			indifferenziato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R.U. sep.= 	rifiuti raccolti in maniera differenziata 		(separata) ma comunque destinati 		allo smaltimento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R.U.P. 	= 	rifiuti urbani pericolosi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R.D. Energ.= 	quota differenziata destinata a 		recupero energetico tramite 			termovalorizzazione</a:t>
            </a:r>
          </a:p>
          <a:p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04/08/2016 Presentazione rapporto rifiuti Regione Marche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3563888" y="116632"/>
            <a:ext cx="1915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00589A"/>
                </a:solidFill>
              </a:rPr>
              <a:t>calcolo della % RD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6" name="Immagine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142645"/>
            <a:ext cx="1224136" cy="612068"/>
          </a:xfrm>
          <a:prstGeom prst="rect">
            <a:avLst/>
          </a:prstGeom>
        </p:spPr>
      </p:pic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323528" y="620688"/>
          <a:ext cx="8208912" cy="5344812"/>
        </p:xfrm>
        <a:graphic>
          <a:graphicData uri="http://schemas.openxmlformats.org/drawingml/2006/table">
            <a:tbl>
              <a:tblPr/>
              <a:tblGrid>
                <a:gridCol w="622118"/>
                <a:gridCol w="4989752"/>
                <a:gridCol w="748615"/>
                <a:gridCol w="1848427"/>
              </a:tblGrid>
              <a:tr h="1009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rifiuti prodotti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DESCRIZIONE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CLASSE_217_2010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MOTIVAZIONE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139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080318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toner per stampa esauriti, diversi da quelli di cui alla voce 08 03 17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RD MAT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TONER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139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130204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scarti di olio minerale per motori, ingranaggi e lubrificazione, clorurati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RD MAT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OLI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139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130205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scarti di olio minerale per motori, ingranaggi e lubrificazione, non clorurati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RD MAT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OLI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139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130208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altri oli per motori, ingranaggi e lubrificazione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RD MAT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OLI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009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150101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imballaggi in carta e cartone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RD MAT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IMBALLAGGI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009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150102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imballaggi in plastica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RD MAT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IMBALLAGGI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009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150103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imballaggi in legno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RD MAT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IMBALLAGGI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009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150104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imballaggi metallici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RD MAT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IMBALLAGGI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009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150106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imballaggi in materiali misti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RD MAT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IMBALLAGGI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009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150107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imballaggi in vetro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RD MAT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IMBALLAGGI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139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150110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imballaggi contenenti residui di sostanze pericolose o contaminati da tali sostanze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RD MAT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IMBALLAGGI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009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160103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pneumatici fuori uso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RD MAT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PNEUMATICI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139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160211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apparecchiature fuori uso, contenenti clorofluorocarburi, HCFC, HFC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RD MAT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RAEE O PARTI DI RAEE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709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160213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apparecchiature fuori uso, contenenti componenti pericolosi diversi da quelli di cui alle voci 16 02 09 e 16 02 12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RD MAT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RAEE O PARTI DI RAEE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139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160214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apparecchiature fuori uso, diverse da quelle di cui alle voci da 16 02 09 a 16 02 13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RD MAT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RAEE O PARTI DI RAEE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706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160216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componenti rimossi da apparecchiature fuori uso, diversi da quelli di cui alla voce 16 02 15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RD MAT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RAEE O PARTI DI RAEE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139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160504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gas in contenitori a pressione (compresi gli </a:t>
                      </a:r>
                      <a:r>
                        <a:rPr lang="it-IT" sz="7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halon</a:t>
                      </a:r>
                      <a:r>
                        <a:rPr lang="it-IT" sz="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), contenenti sostanze pericolose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RD MAT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BOMBOLE GAS - FERRO RECUPERO OPPURE RAEE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009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160601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batterie al piombo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RD MAT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RAEE O PARTI DI RAEE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709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170107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miscugli o scorie di cemento, mattoni, mattonelle e ceramiche, diverse da quelle di cui alla voce 17 01 06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RD MAT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COSTRUZIONE E DEMOLIZIONE  A RECUPERO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009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170201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legno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RD MAT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COSTRUZIONE E DEMOLIZIONE  A RECUPERO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009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170202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vetro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RD MAT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COSTRUZIONE E DEMOLIZIONE  A RECUPERO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009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170203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plastica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RD MAT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COSTRUZIONE E DEMOLIZIONE  A RECUPERO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009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170404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zinco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RD MAT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COSTRUZIONE E DEMOLIZIONE  A RECUPERO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009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170405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ferro e acciaio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RD MAT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COSTRUZIONE E DEMOLIZIONE  A RECUPERO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009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170407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metalli misti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RD MAT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COSTRUZIONE E DEMOLIZIONE  A RECUPERO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709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170904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rifiuti misti dell'attività di costruzione e demolizione, diversi da quelli di cui alle voci 17 09 01, 17 09 02 e 17 09 03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RD MAT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COSTRUZIONE E DEMOLIZIONE  A RECUPERO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009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200101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carta e cartone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RD MAT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DIFFERENZIATE CON REC MATERIA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009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200102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vetro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RD MAT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DIFFERENZIATE CON REC MATERIA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009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200108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rifiuti biodegradabili di cucine e mense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RD MAT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DIFFERENZIATE CON REC MATERIA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009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200110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abbigliamento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RD MAT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DIFFERENZIATE CON REC MATERIA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139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200121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tubi fluorescenti ed altri rifiuti contenenti mercurio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RD MAT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RAEE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139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200123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apparecchiature fuori uso contenenti clorofluorocarburi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RD MAT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RAEE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009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200125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oli e grassi commestibili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RD MAT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DIFFERENZIATE CON REC MATERIA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139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200126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oli e grassi diversi da quelli di cui alla voce 20 01 25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RD MAT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DIFFERENZIATE CON REC MATERIA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2279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200133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batterie e accumulatori di cui alle voci 16 06 01, 16 06 02 e 16 06 03 nonché batterie e accumulatori non suddivisi contenenti tali batterie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RD MAT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DIFFERENZIATE CON REC MATERIA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139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200134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batterie e accumulatori diversi da quelli di cui alla voce 20 01 33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RD MAT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DIFFERENZIATE CON REC MATERIA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2279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200135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apparecchiature elettriche ed elettroniche fuori uso, diverse da quelle di cui alla voce 20 01 21 e 20 01 23, contenenti componenti pericolosi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RD MAT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RAEE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709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200136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apparecchiature elettriche ed elettroniche fuori uso, diverse da quelle di cui alle voci 20 01 21, 20 01 23 e 20 01 35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RD MAT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RAEE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139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200138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legno, diverso da quello di cui alla voce 20 01 37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RD MAT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DIFFERENZIATE CON REC MATERIA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009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200139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plastica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RD MAT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DIFFERENZIATE CON REC MATERIA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009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200140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metallo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RD MAT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DIFFERENZIATE CON REC MATERIA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009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200201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rifiuti biodegradabili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RD MAT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DIFFERENZIATE CON REC MATERIA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65" marR="22265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</a:tbl>
          </a:graphicData>
        </a:graphic>
      </p:graphicFrame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04/08/2016 Presentazione rapporto rifiuti Regione Marche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3419872" y="188640"/>
            <a:ext cx="1915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00589A"/>
                </a:solidFill>
              </a:rPr>
              <a:t>calcolo della % RD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6" name="Immagine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142645"/>
            <a:ext cx="1224136" cy="612068"/>
          </a:xfrm>
          <a:prstGeom prst="rect">
            <a:avLst/>
          </a:prstGeom>
        </p:spPr>
      </p:pic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611560" y="1196752"/>
          <a:ext cx="8014977" cy="4333380"/>
        </p:xfrm>
        <a:graphic>
          <a:graphicData uri="http://schemas.openxmlformats.org/drawingml/2006/table">
            <a:tbl>
              <a:tblPr/>
              <a:tblGrid>
                <a:gridCol w="714375"/>
                <a:gridCol w="3232150"/>
                <a:gridCol w="2034226"/>
                <a:gridCol w="2034226"/>
              </a:tblGrid>
              <a:tr h="2821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rifiuti prodotti</a:t>
                      </a:r>
                      <a:endParaRPr lang="it-IT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DESCRIZIONE</a:t>
                      </a:r>
                      <a:endParaRPr lang="it-IT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CLASSE_217_2010</a:t>
                      </a:r>
                      <a:endParaRPr lang="it-IT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MOTIVAZIONE</a:t>
                      </a:r>
                      <a:endParaRPr lang="it-IT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821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200113</a:t>
                      </a:r>
                      <a:endParaRPr lang="it-IT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solventi</a:t>
                      </a:r>
                      <a:endParaRPr lang="it-IT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RUP</a:t>
                      </a:r>
                      <a:endParaRPr lang="it-IT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RUP</a:t>
                      </a:r>
                      <a:endParaRPr lang="it-IT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249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200114</a:t>
                      </a:r>
                      <a:endParaRPr lang="it-IT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acidi</a:t>
                      </a:r>
                      <a:endParaRPr lang="it-IT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RUP</a:t>
                      </a:r>
                      <a:endParaRPr lang="it-IT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DIFFERENZIATE PER CORRETTO SMALTIMENTO</a:t>
                      </a:r>
                      <a:endParaRPr lang="it-IT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249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200115</a:t>
                      </a:r>
                      <a:endParaRPr lang="it-IT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sostanze alcaline</a:t>
                      </a:r>
                      <a:endParaRPr lang="it-IT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RUP</a:t>
                      </a:r>
                      <a:endParaRPr lang="it-IT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DIFFERENZIATE PER CORRETTO SMALTIMENTO</a:t>
                      </a:r>
                      <a:endParaRPr lang="it-IT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249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200119</a:t>
                      </a:r>
                      <a:endParaRPr lang="it-IT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pesticidi</a:t>
                      </a:r>
                      <a:endParaRPr lang="it-IT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RUP</a:t>
                      </a:r>
                      <a:endParaRPr lang="it-IT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DIFFERENZIATE PER CORRETTO SMALTIMENTO</a:t>
                      </a:r>
                      <a:endParaRPr lang="it-IT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249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200127</a:t>
                      </a:r>
                      <a:endParaRPr lang="it-IT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vernici, inchiostri, adesivi e resine contenenti sostanze pericolose</a:t>
                      </a:r>
                      <a:endParaRPr lang="it-IT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RUP</a:t>
                      </a:r>
                      <a:endParaRPr lang="it-IT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DIFFERENZIATE PER CORRETTO SMALTIMENTO</a:t>
                      </a:r>
                      <a:endParaRPr lang="it-IT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374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200128</a:t>
                      </a:r>
                      <a:endParaRPr lang="it-IT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vernici, inchiostri, adesivi e resine diversi da quelli di cui alla voce 20 01 27</a:t>
                      </a:r>
                      <a:endParaRPr lang="it-IT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RUP</a:t>
                      </a:r>
                      <a:endParaRPr lang="it-IT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DIFFERENZIATE PER CORRETTO SMALTIMENTO</a:t>
                      </a:r>
                      <a:endParaRPr lang="it-IT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249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200129</a:t>
                      </a:r>
                      <a:endParaRPr lang="it-IT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detergenti contenenti sostanze pericolose</a:t>
                      </a:r>
                      <a:endParaRPr lang="it-IT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RUP</a:t>
                      </a:r>
                      <a:endParaRPr lang="it-IT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DIFFERENZIATE PER CORRETTO SMALTIMENTO</a:t>
                      </a:r>
                      <a:endParaRPr lang="it-IT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249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200131</a:t>
                      </a:r>
                      <a:endParaRPr lang="it-IT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medicinali citotossici e citostatici</a:t>
                      </a:r>
                      <a:endParaRPr lang="it-IT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RUP</a:t>
                      </a:r>
                      <a:endParaRPr lang="it-IT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DIFFERENZIATE PER CORRETTO SMALTIMENTO</a:t>
                      </a:r>
                      <a:endParaRPr lang="it-IT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249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200132</a:t>
                      </a:r>
                      <a:endParaRPr lang="it-IT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medicinali diversi da quelli di cui alla voce 20 01 31</a:t>
                      </a:r>
                      <a:endParaRPr lang="it-IT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RUP</a:t>
                      </a:r>
                      <a:endParaRPr lang="it-IT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DIFFERENZIATE PER CORRETTO SMALTIMENTO</a:t>
                      </a:r>
                      <a:endParaRPr lang="it-IT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04/08/2016 Presentazione rapporto rifiuti Regione Marche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3491880" y="188640"/>
            <a:ext cx="1915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00589A"/>
                </a:solidFill>
              </a:rPr>
              <a:t>calcolo della % RD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6" name="Immagine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142645"/>
            <a:ext cx="1224136" cy="612068"/>
          </a:xfrm>
          <a:prstGeom prst="rect">
            <a:avLst/>
          </a:prstGeom>
        </p:spPr>
      </p:pic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467544" y="836705"/>
          <a:ext cx="8208912" cy="5266350"/>
        </p:xfrm>
        <a:graphic>
          <a:graphicData uri="http://schemas.openxmlformats.org/drawingml/2006/table">
            <a:tbl>
              <a:tblPr/>
              <a:tblGrid>
                <a:gridCol w="555232"/>
                <a:gridCol w="4997101"/>
                <a:gridCol w="691907"/>
                <a:gridCol w="1964672"/>
              </a:tblGrid>
              <a:tr h="277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rifiuti prodotti</a:t>
                      </a:r>
                      <a:endParaRPr lang="it-IT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DESCRIZIONE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CLASSE_217_2010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MOTIVAZIONE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47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020104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rifiuti plastici (ad esclusione degli imballaggi)</a:t>
                      </a:r>
                      <a:endParaRPr lang="it-IT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ESCLUSO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SPECIALE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020204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fanghi prodotti dal trattamento in loco degli effluenti</a:t>
                      </a:r>
                      <a:endParaRPr lang="it-IT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ESCLUSO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SPECIALE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020304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scarti inutilizzabili per il consumo o la trasformazione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ESCLUSO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SPECIALE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030105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segatura, trucioli, residui di taglio, legno, pannelli di truciolare e piallacci diversi da quelli di cui alla voce 03 01 04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ESCLUSO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SPECIALE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070213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rifiuti plastici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ESCLUSO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SPECIALE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080111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pitture e vernici di scarto, contenenti solventi organici o altre sostanze pericolose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ESCLUSO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SPECIALE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120105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limatura e trucioli di materiali plastici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ESCLUSO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SPECIALE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160104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veicoli fuori uso</a:t>
                      </a:r>
                      <a:endParaRPr lang="it-IT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ESCLUSO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SPECIALE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160107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filtri dell'olio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ESCLUSO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SPECIALE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160119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plastica</a:t>
                      </a:r>
                      <a:endParaRPr lang="it-IT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ESCLUSO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SPECIALE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160120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vetro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ESCLUSO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SPECIALE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160708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rifiuti contenenti olio</a:t>
                      </a:r>
                      <a:endParaRPr lang="it-IT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ESCLUSO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SPECIALE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170303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catrame di carbone e prodotti contenenti catrame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ESCLUSO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COSTRUZIONE E DEMOLIZIONE A SMALTIMENTO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170504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terra e rocce, diverse da quelle di cui alla voce 17 05 03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ESCLUSO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COSTRUZIONE E DEMOLIZIONE A SMALTIMENTO</a:t>
                      </a:r>
                      <a:endParaRPr lang="it-IT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170601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materiali isolanti contenenti amianto</a:t>
                      </a:r>
                      <a:endParaRPr lang="it-IT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ESCLUSO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COSTRUZIONE E DEMOLIZIONE A SMALTIMENTO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170604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materiali isolanti diversi da quelli di cui alle voci 17 06 01 e 17 06 03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ESCLUSO</a:t>
                      </a:r>
                      <a:endParaRPr lang="it-IT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COSTRUZIONE E DEMOLIZIONE A SMALTIMENTO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170605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materiali da costruzione contenenti amianto(i) 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ESCLUSO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COSTRUZIONE E DEMOLIZIONE A SMALTIMENTO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170802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materiali da costruzione a base di gesso diversi da quelli di cui alla voce 17 08 01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ESCLUSO</a:t>
                      </a:r>
                      <a:endParaRPr lang="it-IT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COSTRUZIONE E DEMOLIZIONE A SMALTIMENTO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180103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rifiuti che devono essere raccolti e smaltiti applicando precauzioni particolari per evitare infezioni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ESCLUSO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SPECIALI SANITARI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180202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rifiuti che devono essere raccolti e smaltiti applicando precauzioni particolari per evitare infezioni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ESCLUSO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SPECIALI SANITARI</a:t>
                      </a:r>
                      <a:endParaRPr lang="it-IT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191204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plastica e gomma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ESCLUSO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RIFIUTI DA TRATTAMENTO </a:t>
                      </a:r>
                      <a:r>
                        <a:rPr lang="it-IT" sz="9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</a:t>
                      </a: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RIFIUTI</a:t>
                      </a:r>
                      <a:endParaRPr lang="it-IT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200301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rifiuti urbani non differenziati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RIFIUTI INFDIFFERENZIATI</a:t>
                      </a:r>
                      <a:endParaRPr lang="it-IT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47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200303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residui della pulizia stradale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ESCLUSO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PULIZIA STRADE</a:t>
                      </a:r>
                      <a:endParaRPr lang="it-IT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47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200304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fanghi delle fosse settiche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ESCLUSO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FOSSE SETTICHE</a:t>
                      </a:r>
                      <a:endParaRPr lang="it-IT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47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200306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rifiuti della pulizia delle fognature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ESCLUSO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FOGNATURE</a:t>
                      </a:r>
                      <a:endParaRPr lang="it-IT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47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200307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rifiuti ingombranti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RD MAT / RU SEP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 BASE AL DESTINO</a:t>
                      </a:r>
                      <a:endParaRPr lang="it-IT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7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200399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rifiuti urbani non specificati altrimenti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RU SEP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 BASE AL DESTINO</a:t>
                      </a:r>
                      <a:endParaRPr lang="it-IT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2" marR="22202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04/08/2016 Presentazione rapporto rifiuti Regione Marche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3419872" y="260648"/>
            <a:ext cx="1915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00589A"/>
                </a:solidFill>
              </a:rPr>
              <a:t>calcolo della % RD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3095</Words>
  <Application>Microsoft Office PowerPoint</Application>
  <PresentationFormat>Presentazione su schermo (4:3)</PresentationFormat>
  <Paragraphs>1517</Paragraphs>
  <Slides>32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3" baseType="lpstr">
      <vt:lpstr>Tema di Office</vt:lpstr>
      <vt:lpstr>RAPPORTO RIFIUTI REGIONE MARCHE – 2016 ruolo di ARPAM nella gestione dei dati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RAPPORTO RIFIUTI REGIONE MARCHE – 2016 ruolo di ARPAM nella gestione dei dati</dc:title>
  <dc:creator>Massimiliano Boccarossa</dc:creator>
  <cp:lastModifiedBy>BOCCAROSSA</cp:lastModifiedBy>
  <cp:revision>91</cp:revision>
  <dcterms:created xsi:type="dcterms:W3CDTF">2016-07-25T11:10:37Z</dcterms:created>
  <dcterms:modified xsi:type="dcterms:W3CDTF">2016-08-05T09:22:50Z</dcterms:modified>
</cp:coreProperties>
</file>